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C42DE-2C37-5CBF-7783-527C97022512}" v="113" dt="2025-03-29T09:58:35.082"/>
    <p1510:client id="{4AA8253B-331C-215E-CDB9-DEBE154DEC91}" v="642" dt="2025-03-27T20:29:13.126"/>
    <p1510:client id="{9123D9AF-C7C6-06A0-7CB3-E568AED66D6F}" v="52" dt="2025-03-28T09:34:32.612"/>
    <p1510:client id="{971AD78E-E6E2-5D08-98C3-DD3502CF96B8}" v="515" dt="2025-03-28T09:26:31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53" d="100"/>
          <a:sy n="53" d="100"/>
        </p:scale>
        <p:origin x="68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O starim mjerama | Županjac.net">
            <a:extLst>
              <a:ext uri="{FF2B5EF4-FFF2-40B4-BE49-F238E27FC236}">
                <a16:creationId xmlns:a16="http://schemas.microsoft.com/office/drawing/2014/main" id="{1D2882A5-9F0A-A2D7-23D1-B45931222FE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485" b="2351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ptos Display"/>
                <a:ea typeface="Calibri"/>
                <a:cs typeface="Calibri"/>
              </a:rPr>
              <a:t>STARE MJERNE JEDINICE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ANAMARIJA ĆURIĆ 7.A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BF548-C9FD-94FF-63A0-97E84460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sustav</a:t>
            </a:r>
            <a:r>
              <a:rPr lang="en-US" dirty="0"/>
              <a:t> </a:t>
            </a:r>
            <a:r>
              <a:rPr lang="en-US" dirty="0" err="1"/>
              <a:t>mjernih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(SI)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90247-C6BB-7A5B-8A28-E257C42D8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342900" indent="-342900"/>
            <a:r>
              <a:rPr lang="en-US" sz="2000" dirty="0" err="1">
                <a:solidFill>
                  <a:srgbClr val="202122"/>
                </a:solidFill>
              </a:rPr>
              <a:t>Prije</a:t>
            </a:r>
            <a:r>
              <a:rPr lang="en-US" sz="2000" dirty="0">
                <a:solidFill>
                  <a:srgbClr val="202122"/>
                </a:solidFill>
              </a:rPr>
              <a:t> SI </a:t>
            </a:r>
            <a:r>
              <a:rPr lang="en-US" sz="2000" dirty="0" err="1">
                <a:solidFill>
                  <a:srgbClr val="202122"/>
                </a:solidFill>
              </a:rPr>
              <a:t>sustava</a:t>
            </a:r>
            <a:r>
              <a:rPr lang="en-US" sz="2000" dirty="0">
                <a:solidFill>
                  <a:srgbClr val="202122"/>
                </a:solidFill>
              </a:rPr>
              <a:t> </a:t>
            </a:r>
            <a:r>
              <a:rPr lang="en-US" sz="2000" dirty="0" err="1">
                <a:solidFill>
                  <a:srgbClr val="202122"/>
                </a:solidFill>
              </a:rPr>
              <a:t>svaki</a:t>
            </a:r>
            <a:r>
              <a:rPr lang="en-US" sz="2000" dirty="0">
                <a:solidFill>
                  <a:srgbClr val="202122"/>
                </a:solidFill>
              </a:rPr>
              <a:t> </a:t>
            </a:r>
            <a:r>
              <a:rPr lang="en-US" sz="2000" dirty="0" err="1">
                <a:solidFill>
                  <a:srgbClr val="202122"/>
                </a:solidFill>
              </a:rPr>
              <a:t>narod</a:t>
            </a:r>
            <a:r>
              <a:rPr lang="en-US" sz="2000" dirty="0">
                <a:solidFill>
                  <a:srgbClr val="202122"/>
                </a:solidFill>
              </a:rPr>
              <a:t> je </a:t>
            </a:r>
            <a:r>
              <a:rPr lang="en-US" sz="2000" dirty="0" err="1">
                <a:solidFill>
                  <a:srgbClr val="202122"/>
                </a:solidFill>
              </a:rPr>
              <a:t>koristio</a:t>
            </a:r>
            <a:r>
              <a:rPr lang="en-US" sz="2000" dirty="0">
                <a:solidFill>
                  <a:srgbClr val="202122"/>
                </a:solidFill>
              </a:rPr>
              <a:t> </a:t>
            </a:r>
            <a:r>
              <a:rPr lang="en-US" sz="2000" dirty="0" err="1">
                <a:solidFill>
                  <a:srgbClr val="202122"/>
                </a:solidFill>
              </a:rPr>
              <a:t>svoje</a:t>
            </a:r>
            <a:r>
              <a:rPr lang="en-US" sz="2000" dirty="0">
                <a:solidFill>
                  <a:srgbClr val="202122"/>
                </a:solidFill>
              </a:rPr>
              <a:t> </a:t>
            </a:r>
            <a:r>
              <a:rPr lang="en-US" sz="2000" dirty="0" err="1">
                <a:solidFill>
                  <a:srgbClr val="202122"/>
                </a:solidFill>
              </a:rPr>
              <a:t>mjerne</a:t>
            </a:r>
            <a:r>
              <a:rPr lang="en-US" sz="2000" dirty="0">
                <a:solidFill>
                  <a:srgbClr val="202122"/>
                </a:solidFill>
              </a:rPr>
              <a:t> </a:t>
            </a:r>
            <a:r>
              <a:rPr lang="en-US" sz="2000" dirty="0" err="1">
                <a:solidFill>
                  <a:srgbClr val="202122"/>
                </a:solidFill>
              </a:rPr>
              <a:t>jedinice</a:t>
            </a:r>
            <a:endParaRPr lang="en-US" sz="2000" dirty="0">
              <a:solidFill>
                <a:srgbClr val="202122"/>
              </a:solidFill>
            </a:endParaRPr>
          </a:p>
          <a:p>
            <a:pPr marL="342900" indent="-342900"/>
            <a:endParaRPr lang="en-US" sz="2000" dirty="0">
              <a:solidFill>
                <a:srgbClr val="202122"/>
              </a:solidFill>
            </a:endParaRPr>
          </a:p>
          <a:p>
            <a:pPr marL="342900" indent="-342900"/>
            <a:r>
              <a:rPr lang="en-US" sz="2000" dirty="0" err="1">
                <a:solidFill>
                  <a:srgbClr val="202122"/>
                </a:solidFill>
              </a:rPr>
              <a:t>sustav</a:t>
            </a:r>
            <a:r>
              <a:rPr lang="en-US" sz="2000" dirty="0">
                <a:solidFill>
                  <a:srgbClr val="202122"/>
                </a:solidFill>
              </a:rPr>
              <a:t> </a:t>
            </a:r>
            <a:r>
              <a:rPr lang="en-US" sz="2000" dirty="0" err="1">
                <a:solidFill>
                  <a:srgbClr val="202122"/>
                </a:solidFill>
              </a:rPr>
              <a:t>mjernih</a:t>
            </a:r>
            <a:r>
              <a:rPr lang="en-US" sz="2000" dirty="0">
                <a:solidFill>
                  <a:srgbClr val="202122"/>
                </a:solidFill>
              </a:rPr>
              <a:t> </a:t>
            </a:r>
            <a:r>
              <a:rPr lang="en-US" sz="2000" dirty="0" err="1">
                <a:solidFill>
                  <a:srgbClr val="202122"/>
                </a:solidFill>
              </a:rPr>
              <a:t>jedinica</a:t>
            </a:r>
            <a:endParaRPr lang="en-US" sz="2000" dirty="0">
              <a:solidFill>
                <a:srgbClr val="202122"/>
              </a:solidFill>
            </a:endParaRPr>
          </a:p>
          <a:p>
            <a:pPr marL="342900" indent="-342900"/>
            <a:endParaRPr lang="en-US" sz="2000" dirty="0">
              <a:solidFill>
                <a:srgbClr val="202122"/>
              </a:solidFill>
            </a:endParaRPr>
          </a:p>
          <a:p>
            <a:pPr marL="342900" indent="-342900"/>
            <a:r>
              <a:rPr lang="en-US" sz="2000" dirty="0" err="1">
                <a:solidFill>
                  <a:srgbClr val="202122"/>
                </a:solidFill>
              </a:rPr>
              <a:t>utemeljen</a:t>
            </a:r>
            <a:r>
              <a:rPr lang="en-US" sz="2000" dirty="0">
                <a:solidFill>
                  <a:srgbClr val="202122"/>
                </a:solidFill>
              </a:rPr>
              <a:t> </a:t>
            </a:r>
            <a:r>
              <a:rPr lang="en-US" sz="2000" dirty="0" err="1">
                <a:solidFill>
                  <a:srgbClr val="202122"/>
                </a:solidFill>
              </a:rPr>
              <a:t>na</a:t>
            </a:r>
            <a:r>
              <a:rPr lang="en-US" sz="2000" dirty="0">
                <a:solidFill>
                  <a:srgbClr val="202122"/>
                </a:solidFill>
              </a:rPr>
              <a:t> sedan </a:t>
            </a:r>
            <a:r>
              <a:rPr lang="en-US" sz="2000" dirty="0" err="1">
                <a:solidFill>
                  <a:srgbClr val="202122"/>
                </a:solidFill>
              </a:rPr>
              <a:t>osnovnih</a:t>
            </a:r>
            <a:r>
              <a:rPr lang="en-US" sz="2000" dirty="0">
                <a:solidFill>
                  <a:srgbClr val="202122"/>
                </a:solidFill>
              </a:rPr>
              <a:t> </a:t>
            </a:r>
            <a:r>
              <a:rPr lang="en-US" sz="2000" dirty="0" err="1">
                <a:solidFill>
                  <a:srgbClr val="202122"/>
                </a:solidFill>
              </a:rPr>
              <a:t>mjernih</a:t>
            </a:r>
            <a:r>
              <a:rPr lang="en-US" sz="2000" dirty="0">
                <a:solidFill>
                  <a:srgbClr val="202122"/>
                </a:solidFill>
              </a:rPr>
              <a:t> </a:t>
            </a:r>
            <a:r>
              <a:rPr lang="en-US" sz="2000" dirty="0" err="1">
                <a:solidFill>
                  <a:srgbClr val="202122"/>
                </a:solidFill>
              </a:rPr>
              <a:t>jedinica</a:t>
            </a:r>
            <a:endParaRPr lang="en-US" sz="2000" dirty="0">
              <a:solidFill>
                <a:srgbClr val="202122"/>
              </a:solidFill>
            </a:endParaRPr>
          </a:p>
          <a:p>
            <a:pPr marL="342900" indent="-342900"/>
            <a:endParaRPr lang="en-US" sz="2000" dirty="0">
              <a:solidFill>
                <a:srgbClr val="202122"/>
              </a:solidFill>
            </a:endParaRPr>
          </a:p>
          <a:p>
            <a:pPr marL="342900" indent="-342900"/>
            <a:r>
              <a:rPr lang="en-US" sz="2000" dirty="0">
                <a:solidFill>
                  <a:srgbClr val="202122"/>
                </a:solidFill>
              </a:rPr>
              <a:t>u  </a:t>
            </a:r>
            <a:r>
              <a:rPr lang="en-US" sz="2000" dirty="0" err="1">
                <a:solidFill>
                  <a:srgbClr val="202122"/>
                </a:solidFill>
              </a:rPr>
              <a:t>uporabi</a:t>
            </a:r>
            <a:r>
              <a:rPr lang="en-US" sz="2000" dirty="0">
                <a:solidFill>
                  <a:srgbClr val="202122"/>
                </a:solidFill>
              </a:rPr>
              <a:t> od 1960.</a:t>
            </a:r>
          </a:p>
          <a:p>
            <a:pPr marL="342900" indent="-342900"/>
            <a:endParaRPr lang="en-US" sz="2000" dirty="0">
              <a:solidFill>
                <a:srgbClr val="202122"/>
              </a:solidFill>
            </a:endParaRPr>
          </a:p>
          <a:p>
            <a:pPr marL="342900" indent="-342900"/>
            <a:r>
              <a:rPr lang="en-US" sz="2000" dirty="0">
                <a:solidFill>
                  <a:srgbClr val="202122"/>
                </a:solidFill>
              </a:rPr>
              <a:t> u </a:t>
            </a:r>
            <a:r>
              <a:rPr lang="en-US" sz="2000" dirty="0" err="1">
                <a:solidFill>
                  <a:srgbClr val="202122"/>
                </a:solidFill>
              </a:rPr>
              <a:t>Hrvatskoj</a:t>
            </a:r>
            <a:r>
              <a:rPr lang="en-US" sz="2000" dirty="0">
                <a:solidFill>
                  <a:srgbClr val="202122"/>
                </a:solidFill>
              </a:rPr>
              <a:t> </a:t>
            </a:r>
            <a:r>
              <a:rPr lang="en-US" sz="2000" dirty="0" err="1">
                <a:solidFill>
                  <a:srgbClr val="202122"/>
                </a:solidFill>
              </a:rPr>
              <a:t>počeli</a:t>
            </a:r>
            <a:r>
              <a:rPr lang="en-US" sz="2000" dirty="0">
                <a:solidFill>
                  <a:srgbClr val="202122"/>
                </a:solidFill>
              </a:rPr>
              <a:t> </a:t>
            </a:r>
            <a:r>
              <a:rPr lang="en-US" sz="2000" dirty="0" err="1">
                <a:solidFill>
                  <a:srgbClr val="202122"/>
                </a:solidFill>
              </a:rPr>
              <a:t>koristiti</a:t>
            </a:r>
            <a:r>
              <a:rPr lang="en-US" sz="2000" dirty="0">
                <a:solidFill>
                  <a:srgbClr val="202122"/>
                </a:solidFill>
              </a:rPr>
              <a:t> :1.siječnja 1981.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202122"/>
                </a:solidFill>
              </a:rPr>
              <a:t> 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Uvod 1 Fizičke veličine i mjerne jedinice">
            <a:extLst>
              <a:ext uri="{FF2B5EF4-FFF2-40B4-BE49-F238E27FC236}">
                <a16:creationId xmlns:a16="http://schemas.microsoft.com/office/drawing/2014/main" id="{CFBD2E03-F8A2-35DB-D874-6AA31657C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178" t="11246" r="13610" b="10334"/>
          <a:stretch/>
        </p:blipFill>
        <p:spPr>
          <a:xfrm>
            <a:off x="7131205" y="2688373"/>
            <a:ext cx="4517599" cy="306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2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erson standing with his arms crossed next to a ruler&#10;&#10;AI-generated content may be incorrect.">
            <a:extLst>
              <a:ext uri="{FF2B5EF4-FFF2-40B4-BE49-F238E27FC236}">
                <a16:creationId xmlns:a16="http://schemas.microsoft.com/office/drawing/2014/main" id="{4207D0C2-475A-8D1F-C3C1-38B05C5D1D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387" b="14690"/>
          <a:stretch/>
        </p:blipFill>
        <p:spPr>
          <a:xfrm>
            <a:off x="-228599" y="10"/>
            <a:ext cx="9669642" cy="685799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126CBC-35E7-0D2F-0A57-AF5E538D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-5292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Stopa(foot)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25CF3-5C1B-0BDF-F95E-AFB926FFE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1894451"/>
            <a:ext cx="3822189" cy="466351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000" dirty="0" err="1"/>
              <a:t>koristi</a:t>
            </a:r>
            <a:r>
              <a:rPr lang="en-US" sz="2000" dirty="0"/>
              <a:t> se za </a:t>
            </a:r>
            <a:r>
              <a:rPr lang="en-US" sz="2000" dirty="0" err="1"/>
              <a:t>duljinu</a:t>
            </a:r>
            <a:r>
              <a:rPr lang="en-US" sz="2000" dirty="0"/>
              <a:t>(SAD </a:t>
            </a:r>
            <a:r>
              <a:rPr lang="en-US" sz="2000" dirty="0" err="1"/>
              <a:t>i</a:t>
            </a:r>
            <a:r>
              <a:rPr lang="en-US" sz="2000" dirty="0"/>
              <a:t> VB)</a:t>
            </a:r>
          </a:p>
          <a:p>
            <a:r>
              <a:rPr lang="en-US" sz="2000" dirty="0" err="1"/>
              <a:t>prvi</a:t>
            </a:r>
            <a:r>
              <a:rPr lang="en-US" sz="2000" dirty="0"/>
              <a:t> put se </a:t>
            </a:r>
            <a:r>
              <a:rPr lang="en-US" sz="2000" dirty="0" err="1"/>
              <a:t>koristi</a:t>
            </a:r>
            <a:r>
              <a:rPr lang="en-US" sz="2000" dirty="0"/>
              <a:t> u </a:t>
            </a:r>
            <a:r>
              <a:rPr lang="en-US" sz="2000" dirty="0" err="1"/>
              <a:t>antičkim</a:t>
            </a:r>
            <a:r>
              <a:rPr lang="en-US" sz="2000" dirty="0"/>
              <a:t> </a:t>
            </a:r>
            <a:r>
              <a:rPr lang="en-US" sz="2000" dirty="0" err="1"/>
              <a:t>civilizacijama</a:t>
            </a:r>
            <a:endParaRPr lang="en-US" sz="2000" dirty="0"/>
          </a:p>
          <a:p>
            <a:r>
              <a:rPr lang="en-US" sz="2000" dirty="0"/>
              <a:t>1 </a:t>
            </a:r>
            <a:r>
              <a:rPr lang="en-US" sz="2000" dirty="0" err="1"/>
              <a:t>stopa</a:t>
            </a:r>
            <a:r>
              <a:rPr lang="en-US" sz="2000" dirty="0"/>
              <a:t>=0,3048 </a:t>
            </a:r>
            <a:r>
              <a:rPr lang="en-US" sz="2000" dirty="0" err="1"/>
              <a:t>metara</a:t>
            </a:r>
            <a:endParaRPr lang="en-US" sz="2000" dirty="0"/>
          </a:p>
          <a:p>
            <a:r>
              <a:rPr lang="en-US" sz="2000" dirty="0" err="1"/>
              <a:t>visina</a:t>
            </a:r>
            <a:r>
              <a:rPr lang="en-US" sz="2000" dirty="0"/>
              <a:t> mog brata </a:t>
            </a:r>
            <a:r>
              <a:rPr lang="en-US" sz="2000" dirty="0" err="1"/>
              <a:t>Mihovila</a:t>
            </a:r>
            <a:r>
              <a:rPr lang="en-US" sz="2000" dirty="0"/>
              <a:t>:</a:t>
            </a:r>
          </a:p>
          <a:p>
            <a:r>
              <a:rPr lang="en-US" sz="2000" dirty="0"/>
              <a:t>1,82m=5,97 </a:t>
            </a:r>
            <a:r>
              <a:rPr lang="en-US" sz="2000" dirty="0" err="1"/>
              <a:t>stopa</a:t>
            </a:r>
            <a:endParaRPr lang="en-US" sz="2000" dirty="0"/>
          </a:p>
          <a:p>
            <a:r>
              <a:rPr lang="en-US" sz="2000" dirty="0"/>
              <a:t> </a:t>
            </a:r>
            <a:r>
              <a:rPr lang="en-US" sz="2000" dirty="0" err="1"/>
              <a:t>ovo</a:t>
            </a:r>
            <a:r>
              <a:rPr lang="en-US" sz="2000" dirty="0"/>
              <a:t> je </a:t>
            </a:r>
            <a:r>
              <a:rPr lang="en-US" sz="2000" dirty="0" err="1"/>
              <a:t>kako</a:t>
            </a:r>
            <a:r>
              <a:rPr lang="en-US" sz="2000" dirty="0"/>
              <a:t> </a:t>
            </a:r>
            <a:r>
              <a:rPr lang="en-US" sz="2000" dirty="0" err="1"/>
              <a:t>sam</a:t>
            </a:r>
            <a:r>
              <a:rPr lang="en-US" sz="2000" dirty="0"/>
              <a:t> </a:t>
            </a:r>
            <a:r>
              <a:rPr lang="en-US" sz="2000" dirty="0" err="1"/>
              <a:t>došla</a:t>
            </a:r>
            <a:r>
              <a:rPr lang="en-US" sz="2000" dirty="0"/>
              <a:t> do tog</a:t>
            </a:r>
          </a:p>
          <a:p>
            <a:r>
              <a:rPr lang="en-US" sz="2000" dirty="0"/>
              <a:t> riješenja:1,82:0.3048=5.97 </a:t>
            </a:r>
            <a:r>
              <a:rPr lang="en-US" sz="2000" err="1"/>
              <a:t>stopa</a:t>
            </a:r>
            <a:endParaRPr lang="en-US" sz="2000"/>
          </a:p>
          <a:p>
            <a:r>
              <a:rPr lang="en-US" sz="2000" dirty="0" err="1"/>
              <a:t>koristi</a:t>
            </a:r>
            <a:r>
              <a:rPr lang="en-US" sz="2000" dirty="0"/>
              <a:t> se u: </a:t>
            </a:r>
            <a:r>
              <a:rPr lang="en-US" sz="2000" dirty="0" err="1"/>
              <a:t>građevinarstu</a:t>
            </a:r>
            <a:r>
              <a:rPr lang="en-US" sz="2000" dirty="0"/>
              <a:t>, </a:t>
            </a:r>
            <a:r>
              <a:rPr lang="en-US" sz="2000" dirty="0" err="1"/>
              <a:t>zrakoplovstvu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 </a:t>
            </a:r>
            <a:r>
              <a:rPr lang="en-US" sz="2000" dirty="0" err="1"/>
              <a:t>sportu</a:t>
            </a:r>
            <a:r>
              <a:rPr lang="en-US" sz="2000" dirty="0"/>
              <a:t> u </a:t>
            </a:r>
            <a:r>
              <a:rPr lang="en-US" sz="2000" dirty="0" err="1"/>
              <a:t>nekim</a:t>
            </a:r>
            <a:r>
              <a:rPr lang="en-US" sz="2000" dirty="0"/>
              <a:t> </a:t>
            </a:r>
            <a:r>
              <a:rPr lang="en-US" sz="2000" dirty="0" err="1"/>
              <a:t>državama</a:t>
            </a:r>
            <a:endParaRPr lang="en-US" sz="2000" dirty="0"/>
          </a:p>
          <a:p>
            <a:r>
              <a:rPr lang="en-US" sz="2000" dirty="0"/>
              <a:t>1yard=3 stope</a:t>
            </a:r>
          </a:p>
          <a:p>
            <a:r>
              <a:rPr lang="en-US" sz="2000" dirty="0"/>
              <a:t>1milja=5280 </a:t>
            </a:r>
            <a:r>
              <a:rPr lang="en-US" sz="2000" dirty="0" err="1"/>
              <a:t>stopa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0187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vo kako da snimite najbolji izlazak i zalazak Sunca - Alo.rs">
            <a:extLst>
              <a:ext uri="{FF2B5EF4-FFF2-40B4-BE49-F238E27FC236}">
                <a16:creationId xmlns:a16="http://schemas.microsoft.com/office/drawing/2014/main" id="{69DB0C9B-C661-AF70-4298-D6B7F50A50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2" r="6559" b="-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8808BB-DFAA-1F07-6E67-A9D4877F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Jutro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12532-A487-0CDC-804C-FA16685CE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sz="2000" dirty="0" err="1"/>
              <a:t>koristilo</a:t>
            </a:r>
            <a:r>
              <a:rPr lang="en-US" sz="2000" dirty="0"/>
              <a:t> se u </a:t>
            </a:r>
            <a:r>
              <a:rPr lang="en-US" sz="2000" dirty="0" err="1"/>
              <a:t>poljoprivredi</a:t>
            </a:r>
            <a:r>
              <a:rPr lang="en-US" sz="2000" dirty="0"/>
              <a:t>  za </a:t>
            </a:r>
            <a:r>
              <a:rPr lang="en-US" sz="2000" dirty="0" err="1"/>
              <a:t>površinu</a:t>
            </a:r>
            <a:r>
              <a:rPr lang="en-US" sz="2000" dirty="0"/>
              <a:t> </a:t>
            </a:r>
            <a:r>
              <a:rPr lang="en-US" sz="2000" dirty="0" err="1"/>
              <a:t>polja</a:t>
            </a:r>
            <a:endParaRPr lang="en-US" sz="2000"/>
          </a:p>
          <a:p>
            <a:r>
              <a:rPr lang="en-US" sz="2000" dirty="0" err="1"/>
              <a:t>koristilo</a:t>
            </a:r>
            <a:r>
              <a:rPr lang="en-US" sz="2000" dirty="0"/>
              <a:t> se u </a:t>
            </a:r>
            <a:r>
              <a:rPr lang="en-US" sz="2000" dirty="0" err="1"/>
              <a:t>Hrvatskoj</a:t>
            </a:r>
            <a:r>
              <a:rPr lang="en-US" sz="2000" dirty="0"/>
              <a:t> </a:t>
            </a:r>
            <a:r>
              <a:rPr lang="en-US" sz="2000" dirty="0" err="1"/>
              <a:t>i</a:t>
            </a:r>
            <a:r>
              <a:rPr lang="en-US" sz="2000" dirty="0"/>
              <a:t> </a:t>
            </a:r>
            <a:r>
              <a:rPr lang="en-US" sz="2000" dirty="0" err="1"/>
              <a:t>Europi</a:t>
            </a:r>
            <a:endParaRPr lang="en-US" sz="2000"/>
          </a:p>
          <a:p>
            <a:r>
              <a:rPr lang="en-US" sz="2000" dirty="0"/>
              <a:t>1 </a:t>
            </a:r>
            <a:r>
              <a:rPr lang="en-US" sz="2000" dirty="0" err="1"/>
              <a:t>jutro</a:t>
            </a:r>
            <a:r>
              <a:rPr lang="en-US" sz="2000" dirty="0"/>
              <a:t>=5754m²</a:t>
            </a:r>
          </a:p>
          <a:p>
            <a:r>
              <a:rPr lang="en-US" sz="2000" dirty="0" err="1">
                <a:ea typeface="+mn-lt"/>
                <a:cs typeface="+mn-lt"/>
              </a:rPr>
              <a:t>zadatak</a:t>
            </a:r>
            <a:r>
              <a:rPr lang="en-US" sz="2000" dirty="0">
                <a:ea typeface="+mn-lt"/>
                <a:cs typeface="+mn-lt"/>
              </a:rPr>
              <a:t>:</a:t>
            </a:r>
          </a:p>
          <a:p>
            <a:r>
              <a:rPr lang="en-US" sz="2000" dirty="0" err="1">
                <a:ea typeface="+mn-lt"/>
                <a:cs typeface="+mn-lt"/>
              </a:rPr>
              <a:t>dužina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sobe</a:t>
            </a:r>
            <a:r>
              <a:rPr lang="en-US" sz="2000" dirty="0">
                <a:ea typeface="+mn-lt"/>
                <a:cs typeface="+mn-lt"/>
              </a:rPr>
              <a:t>=5m</a:t>
            </a:r>
          </a:p>
          <a:p>
            <a:r>
              <a:rPr lang="en-US" sz="2000" dirty="0" err="1">
                <a:ea typeface="+mn-lt"/>
                <a:cs typeface="+mn-lt"/>
              </a:rPr>
              <a:t>širina</a:t>
            </a:r>
            <a:r>
              <a:rPr lang="en-US" sz="2000" dirty="0">
                <a:ea typeface="+mn-lt"/>
                <a:cs typeface="+mn-lt"/>
              </a:rPr>
              <a:t> soba=3m</a:t>
            </a:r>
          </a:p>
          <a:p>
            <a:r>
              <a:rPr lang="en-US" sz="2000" dirty="0" err="1">
                <a:ea typeface="+mn-lt"/>
                <a:cs typeface="+mn-lt"/>
              </a:rPr>
              <a:t>površina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sobe</a:t>
            </a:r>
            <a:r>
              <a:rPr lang="en-US" sz="2000" dirty="0">
                <a:ea typeface="+mn-lt"/>
                <a:cs typeface="+mn-lt"/>
              </a:rPr>
              <a:t>=5m*3m=</a:t>
            </a: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                                  =15 m²</a:t>
            </a:r>
          </a:p>
          <a:p>
            <a:r>
              <a:rPr lang="en-US" sz="2000" dirty="0">
                <a:ea typeface="+mn-lt"/>
                <a:cs typeface="+mn-lt"/>
              </a:rPr>
              <a:t>1 </a:t>
            </a:r>
            <a:r>
              <a:rPr lang="en-US" sz="2000" dirty="0" err="1">
                <a:ea typeface="+mn-lt"/>
                <a:cs typeface="+mn-lt"/>
              </a:rPr>
              <a:t>jutro</a:t>
            </a:r>
            <a:r>
              <a:rPr lang="en-US" sz="2000" dirty="0">
                <a:ea typeface="+mn-lt"/>
                <a:cs typeface="+mn-lt"/>
              </a:rPr>
              <a:t>=0.57 </a:t>
            </a:r>
            <a:r>
              <a:rPr lang="en-US" sz="2000" dirty="0" err="1">
                <a:ea typeface="+mn-lt"/>
                <a:cs typeface="+mn-lt"/>
              </a:rPr>
              <a:t>hektara</a:t>
            </a:r>
            <a:endParaRPr lang="en-US" sz="2000" dirty="0">
              <a:ea typeface="+mn-lt"/>
              <a:cs typeface="+mn-lt"/>
            </a:endParaRPr>
          </a:p>
          <a:p>
            <a:r>
              <a:rPr lang="en-US" sz="2000" dirty="0" err="1">
                <a:ea typeface="+mn-lt"/>
                <a:cs typeface="+mn-lt"/>
              </a:rPr>
              <a:t>veća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mjerna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jedinica</a:t>
            </a:r>
            <a:r>
              <a:rPr lang="en-US" sz="2000" dirty="0">
                <a:ea typeface="+mn-lt"/>
                <a:cs typeface="+mn-lt"/>
              </a:rPr>
              <a:t> od </a:t>
            </a:r>
            <a:r>
              <a:rPr lang="en-US" sz="2000" dirty="0" err="1">
                <a:ea typeface="+mn-lt"/>
                <a:cs typeface="+mn-lt"/>
              </a:rPr>
              <a:t>jutro</a:t>
            </a:r>
            <a:r>
              <a:rPr lang="en-US" sz="2000" dirty="0">
                <a:ea typeface="+mn-lt"/>
                <a:cs typeface="+mn-lt"/>
              </a:rPr>
              <a:t> je</a:t>
            </a:r>
          </a:p>
          <a:p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err="1">
                <a:ea typeface="+mn-lt"/>
                <a:cs typeface="+mn-lt"/>
              </a:rPr>
              <a:t>hektolitar</a:t>
            </a:r>
            <a:endParaRPr lang="en-US" sz="2000">
              <a:ea typeface="+mn-lt"/>
              <a:cs typeface="+mn-lt"/>
            </a:endParaRPr>
          </a:p>
          <a:p>
            <a:endParaRPr lang="en-US" sz="2000">
              <a:ea typeface="+mn-lt"/>
              <a:cs typeface="+mn-lt"/>
            </a:endParaRPr>
          </a:p>
          <a:p>
            <a:endParaRPr lang="en-US" sz="20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960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41447-15A4-D4FB-2643-0F22E49D8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en-US" sz="4000"/>
              <a:t>Okov(barel)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9A0B6-7778-DF69-E3F1-5C9693C3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 </a:t>
            </a:r>
            <a:r>
              <a:rPr lang="en-US" sz="2000" dirty="0" err="1"/>
              <a:t>koristi</a:t>
            </a:r>
            <a:r>
              <a:rPr lang="en-US" sz="2000" dirty="0"/>
              <a:t> se u Europa</a:t>
            </a:r>
          </a:p>
          <a:p>
            <a:r>
              <a:rPr lang="en-US" sz="2000" dirty="0"/>
              <a:t> </a:t>
            </a:r>
            <a:r>
              <a:rPr lang="en-US" sz="2000" dirty="0" err="1"/>
              <a:t>koristi</a:t>
            </a:r>
            <a:r>
              <a:rPr lang="en-US" sz="2000" dirty="0"/>
              <a:t> se za </a:t>
            </a:r>
            <a:r>
              <a:rPr lang="en-US" sz="2000" dirty="0" err="1"/>
              <a:t>mjerenje</a:t>
            </a:r>
            <a:r>
              <a:rPr lang="en-US" sz="2000" dirty="0"/>
              <a:t> vina I </a:t>
            </a:r>
            <a:r>
              <a:rPr lang="en-US" sz="2000" dirty="0" err="1"/>
              <a:t>piva</a:t>
            </a:r>
            <a:r>
              <a:rPr lang="en-US" sz="2000" dirty="0"/>
              <a:t>...</a:t>
            </a:r>
          </a:p>
          <a:p>
            <a:r>
              <a:rPr lang="en-US" sz="2000" dirty="0"/>
              <a:t>1 </a:t>
            </a:r>
            <a:r>
              <a:rPr lang="en-US" sz="2000" dirty="0" err="1"/>
              <a:t>okov</a:t>
            </a:r>
            <a:r>
              <a:rPr lang="en-US" sz="2000" dirty="0"/>
              <a:t>=56 l</a:t>
            </a:r>
          </a:p>
          <a:p>
            <a:r>
              <a:rPr lang="en-US" sz="2000" dirty="0" err="1"/>
              <a:t>Prikladno</a:t>
            </a:r>
            <a:r>
              <a:rPr lang="en-US" sz="2000" dirty="0"/>
              <a:t> je </a:t>
            </a:r>
            <a:r>
              <a:rPr lang="en-US" sz="2000" dirty="0" err="1"/>
              <a:t>mjeriti</a:t>
            </a:r>
            <a:r>
              <a:rPr lang="en-US" sz="2000" dirty="0"/>
              <a:t> </a:t>
            </a:r>
            <a:r>
              <a:rPr lang="en-US" sz="2000" dirty="0" err="1"/>
              <a:t>čaše,boce,šalice,bačve</a:t>
            </a:r>
            <a:r>
              <a:rPr lang="en-US" sz="2000" dirty="0"/>
              <a:t>...</a:t>
            </a:r>
          </a:p>
          <a:p>
            <a:r>
              <a:rPr lang="en-US" sz="2000" dirty="0" err="1"/>
              <a:t>zadatak</a:t>
            </a:r>
            <a:r>
              <a:rPr lang="en-US" sz="2000" dirty="0"/>
              <a:t>:</a:t>
            </a:r>
          </a:p>
          <a:p>
            <a:r>
              <a:rPr lang="en-US" sz="2000" dirty="0" err="1"/>
              <a:t>Obujam</a:t>
            </a:r>
            <a:r>
              <a:rPr lang="en-US" sz="2000" dirty="0"/>
              <a:t> </a:t>
            </a:r>
            <a:r>
              <a:rPr lang="en-US" sz="2000" dirty="0" err="1"/>
              <a:t>boce</a:t>
            </a:r>
            <a:r>
              <a:rPr lang="en-US" sz="2000" dirty="0"/>
              <a:t> 1,5 l:1.5 </a:t>
            </a:r>
            <a:r>
              <a:rPr lang="en-US" sz="2000" dirty="0">
                <a:latin typeface="Aptos"/>
                <a:cs typeface="Segoe UI"/>
              </a:rPr>
              <a:t>dm</a:t>
            </a:r>
            <a:r>
              <a:rPr lang="en-US" sz="2000" dirty="0">
                <a:latin typeface="Segoe UI"/>
                <a:cs typeface="Segoe UI"/>
              </a:rPr>
              <a:t>³</a:t>
            </a:r>
            <a:r>
              <a:rPr lang="en-US" sz="2000" b="1" dirty="0">
                <a:latin typeface="Segoe UI"/>
                <a:cs typeface="Segoe UI"/>
              </a:rPr>
              <a:t> </a:t>
            </a:r>
          </a:p>
          <a:p>
            <a:r>
              <a:rPr lang="en-US" sz="2000" dirty="0">
                <a:latin typeface="Aptos"/>
                <a:cs typeface="Segoe UI"/>
              </a:rPr>
              <a:t>1 </a:t>
            </a:r>
            <a:r>
              <a:rPr lang="en-US" sz="2000" dirty="0" err="1">
                <a:latin typeface="Aptos"/>
                <a:cs typeface="Segoe UI"/>
              </a:rPr>
              <a:t>hektolitar</a:t>
            </a:r>
            <a:r>
              <a:rPr lang="en-US" sz="2000" dirty="0">
                <a:latin typeface="Aptos"/>
                <a:cs typeface="Segoe UI"/>
              </a:rPr>
              <a:t>=1.78 </a:t>
            </a:r>
            <a:r>
              <a:rPr lang="en-US" sz="2000" dirty="0" err="1">
                <a:latin typeface="Aptos"/>
                <a:cs typeface="Segoe UI"/>
              </a:rPr>
              <a:t>okova</a:t>
            </a:r>
          </a:p>
        </p:txBody>
      </p:sp>
      <p:pic>
        <p:nvPicPr>
          <p:cNvPr id="4" name="Picture 3" descr="Karim Abou Shousha - Barel 3d assets">
            <a:extLst>
              <a:ext uri="{FF2B5EF4-FFF2-40B4-BE49-F238E27FC236}">
                <a16:creationId xmlns:a16="http://schemas.microsoft.com/office/drawing/2014/main" id="{50C74AE9-A310-8FDD-43F9-633FDD0819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" b="8708"/>
          <a:stretch/>
        </p:blipFill>
        <p:spPr>
          <a:xfrm>
            <a:off x="5183500" y="1606916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22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1486-8D2D-96B6-58DF-E90FA0DCA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Zašto</a:t>
            </a:r>
            <a:r>
              <a:rPr lang="en-US" dirty="0"/>
              <a:t> je </a:t>
            </a:r>
            <a:r>
              <a:rPr lang="en-US" dirty="0" err="1"/>
              <a:t>uveden</a:t>
            </a:r>
            <a:r>
              <a:rPr lang="en-US" dirty="0"/>
              <a:t> SI </a:t>
            </a:r>
            <a:r>
              <a:rPr lang="en-US" dirty="0" err="1"/>
              <a:t>sustav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AE476-FDA7-B712-DDD2-78A02E4A0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SI </a:t>
            </a:r>
            <a:r>
              <a:rPr lang="en-US" dirty="0" err="1"/>
              <a:t>uveden</a:t>
            </a:r>
            <a:r>
              <a:rPr lang="en-US" dirty="0"/>
              <a:t> je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stvorio:jedinstven,univerzalan</a:t>
            </a:r>
            <a:r>
              <a:rPr lang="en-US" dirty="0"/>
              <a:t> 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mjerenja</a:t>
            </a:r>
            <a:r>
              <a:rPr lang="en-US" dirty="0"/>
              <a:t> koji bi </a:t>
            </a:r>
            <a:r>
              <a:rPr lang="en-US" dirty="0" err="1"/>
              <a:t>olakšao</a:t>
            </a:r>
            <a:r>
              <a:rPr lang="en-US" dirty="0"/>
              <a:t> </a:t>
            </a:r>
            <a:r>
              <a:rPr lang="en-US" dirty="0" err="1"/>
              <a:t>komunikaciju,naučna</a:t>
            </a:r>
            <a:r>
              <a:rPr lang="en-US" dirty="0"/>
              <a:t> </a:t>
            </a:r>
            <a:r>
              <a:rPr lang="en-US" dirty="0" err="1"/>
              <a:t>istraživanja,trgovinu</a:t>
            </a:r>
            <a:r>
              <a:rPr lang="en-US" dirty="0"/>
              <a:t> I </a:t>
            </a:r>
            <a:r>
              <a:rPr lang="en-US" dirty="0" err="1"/>
              <a:t>industriju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svijeta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276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250</Words>
  <Application>Microsoft Office PowerPoint</Application>
  <PresentationFormat>Široki zaslon</PresentationFormat>
  <Paragraphs>46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Segoe UI</vt:lpstr>
      <vt:lpstr>office theme</vt:lpstr>
      <vt:lpstr>STARE MJERNE JEDINICE</vt:lpstr>
      <vt:lpstr>Međunarodni sustav mjernih jedinica(SI)</vt:lpstr>
      <vt:lpstr>Stopa(foot)</vt:lpstr>
      <vt:lpstr>Jutro</vt:lpstr>
      <vt:lpstr>Okov(barel)</vt:lpstr>
      <vt:lpstr>Zašto je uveden SI sustav?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Korisnik</dc:creator>
  <cp:lastModifiedBy>Terezija Baltić</cp:lastModifiedBy>
  <cp:revision>450</cp:revision>
  <dcterms:created xsi:type="dcterms:W3CDTF">2025-03-27T19:28:29Z</dcterms:created>
  <dcterms:modified xsi:type="dcterms:W3CDTF">2025-05-04T14:53:02Z</dcterms:modified>
</cp:coreProperties>
</file>