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4"/>
  </p:notesMasterIdLst>
  <p:sldIdLst>
    <p:sldId id="256" r:id="rId2"/>
    <p:sldId id="257" r:id="rId3"/>
    <p:sldId id="258" r:id="rId4"/>
    <p:sldId id="259" r:id="rId5"/>
    <p:sldId id="267" r:id="rId6"/>
    <p:sldId id="260" r:id="rId7"/>
    <p:sldId id="261" r:id="rId8"/>
    <p:sldId id="262" r:id="rId9"/>
    <p:sldId id="264" r:id="rId10"/>
    <p:sldId id="265" r:id="rId11"/>
    <p:sldId id="266" r:id="rId12"/>
    <p:sldId id="26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94660"/>
  </p:normalViewPr>
  <p:slideViewPr>
    <p:cSldViewPr snapToGrid="0">
      <p:cViewPr varScale="1">
        <p:scale>
          <a:sx n="110" d="100"/>
          <a:sy n="110"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B65F9-75D2-461A-B1E6-10BC1CA77E82}" type="datetimeFigureOut">
              <a:rPr lang="hr-HR" smtClean="0"/>
              <a:t>7.6.2017.</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43A612-78B0-4F42-AFA7-0DD197085D50}" type="slidenum">
              <a:rPr lang="hr-HR" smtClean="0"/>
              <a:t>‹#›</a:t>
            </a:fld>
            <a:endParaRPr lang="hr-HR"/>
          </a:p>
        </p:txBody>
      </p:sp>
    </p:spTree>
    <p:extLst>
      <p:ext uri="{BB962C8B-B14F-4D97-AF65-F5344CB8AC3E}">
        <p14:creationId xmlns:p14="http://schemas.microsoft.com/office/powerpoint/2010/main" val="2260956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Plaža Saplunara je najpoznatija plaža na otoku Mljetu</a:t>
            </a:r>
          </a:p>
        </p:txBody>
      </p:sp>
      <p:sp>
        <p:nvSpPr>
          <p:cNvPr id="4" name="Slide Number Placeholder 3"/>
          <p:cNvSpPr>
            <a:spLocks noGrp="1"/>
          </p:cNvSpPr>
          <p:nvPr>
            <p:ph type="sldNum" sz="quarter" idx="10"/>
          </p:nvPr>
        </p:nvSpPr>
        <p:spPr/>
        <p:txBody>
          <a:bodyPr/>
          <a:lstStyle/>
          <a:p>
            <a:fld id="{1C43A612-78B0-4F42-AFA7-0DD197085D50}" type="slidenum">
              <a:rPr lang="hr-HR" smtClean="0"/>
              <a:t>2</a:t>
            </a:fld>
            <a:endParaRPr lang="hr-HR"/>
          </a:p>
        </p:txBody>
      </p:sp>
    </p:spTree>
    <p:extLst>
      <p:ext uri="{BB962C8B-B14F-4D97-AF65-F5344CB8AC3E}">
        <p14:creationId xmlns:p14="http://schemas.microsoft.com/office/powerpoint/2010/main" val="2952677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B61BEF0D-F0BB-DE4B-95CE-6DB70DBA9567}" type="datetimeFigureOut">
              <a:rPr lang="en-US" smtClean="0"/>
              <a:pPr/>
              <a:t>6/7/2017</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D57F1E4F-1CFF-5643-939E-217C01CDF565}"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75602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5946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221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483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B61BEF0D-F0BB-DE4B-95CE-6DB70DBA9567}" type="datetimeFigureOut">
              <a:rPr lang="en-US" smtClean="0"/>
              <a:pPr/>
              <a:t>6/7/2017</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D57F1E4F-1CFF-5643-939E-217C01CDF565}"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01292250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377424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5165358"/>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9288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3209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B61BEF0D-F0BB-DE4B-95CE-6DB70DBA9567}" type="datetimeFigureOut">
              <a:rPr lang="en-US" smtClean="0"/>
              <a:pPr/>
              <a:t>6/7/2017</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D57F1E4F-1CFF-5643-939E-217C01CDF565}" type="slidenum">
              <a:rPr lang="en-US" smtClean="0"/>
              <a:pPr/>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77594857"/>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B61BEF0D-F0BB-DE4B-95CE-6DB70DBA9567}" type="datetimeFigureOut">
              <a:rPr lang="en-US" smtClean="0"/>
              <a:pPr/>
              <a:t>6/7/2017</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571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B61BEF0D-F0BB-DE4B-95CE-6DB70DBA9567}" type="datetimeFigureOut">
              <a:rPr lang="en-US" smtClean="0"/>
              <a:pPr/>
              <a:t>6/7/2017</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D57F1E4F-1CFF-5643-939E-217C01CDF565}"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9643570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a:noFill/>
        </p:spPr>
      </p:pic>
      <p:sp>
        <p:nvSpPr>
          <p:cNvPr id="2" name="Title 1"/>
          <p:cNvSpPr>
            <a:spLocks noGrp="1"/>
          </p:cNvSpPr>
          <p:nvPr>
            <p:ph type="ctrTitle"/>
          </p:nvPr>
        </p:nvSpPr>
        <p:spPr>
          <a:xfrm>
            <a:off x="3973276" y="613562"/>
            <a:ext cx="4791257" cy="2982651"/>
          </a:xfrm>
          <a:noFill/>
        </p:spPr>
        <p:txBody>
          <a:bodyPr>
            <a:normAutofit/>
          </a:bodyPr>
          <a:lstStyle/>
          <a:p>
            <a:r>
              <a:rPr lang="hr-HR" sz="8000" dirty="0">
                <a:solidFill>
                  <a:schemeClr val="tx2">
                    <a:lumMod val="50000"/>
                    <a:lumOff val="50000"/>
                  </a:schemeClr>
                </a:solidFill>
              </a:rPr>
              <a:t>MLJET </a:t>
            </a:r>
          </a:p>
        </p:txBody>
      </p:sp>
      <p:sp>
        <p:nvSpPr>
          <p:cNvPr id="3" name="Subtitle 2"/>
          <p:cNvSpPr>
            <a:spLocks noGrp="1"/>
          </p:cNvSpPr>
          <p:nvPr>
            <p:ph type="subTitle" idx="1"/>
          </p:nvPr>
        </p:nvSpPr>
        <p:spPr>
          <a:xfrm>
            <a:off x="150126" y="6021901"/>
            <a:ext cx="6400800" cy="1947333"/>
          </a:xfrm>
        </p:spPr>
        <p:txBody>
          <a:bodyPr/>
          <a:lstStyle/>
          <a:p>
            <a:r>
              <a:rPr lang="hr-HR" dirty="0">
                <a:solidFill>
                  <a:schemeClr val="tx1"/>
                </a:solidFill>
              </a:rPr>
              <a:t>MIROSLAV GABRIJEL TUPEK, 8.A</a:t>
            </a:r>
          </a:p>
        </p:txBody>
      </p:sp>
    </p:spTree>
    <p:extLst>
      <p:ext uri="{BB962C8B-B14F-4D97-AF65-F5344CB8AC3E}">
        <p14:creationId xmlns:p14="http://schemas.microsoft.com/office/powerpoint/2010/main" val="294221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606072"/>
          </a:xfrm>
        </p:spPr>
        <p:txBody>
          <a:bodyPr>
            <a:normAutofit fontScale="90000"/>
          </a:bodyPr>
          <a:lstStyle/>
          <a:p>
            <a:r>
              <a:rPr lang="hr-HR" sz="6000" dirty="0"/>
              <a:t>NACIONALNI PARK MLJET- Otočić Sveta Marija</a:t>
            </a:r>
            <a:r>
              <a:rPr lang="hr-HR" dirty="0"/>
              <a:t/>
            </a:r>
            <a:br>
              <a:rPr lang="hr-HR" dirty="0"/>
            </a:br>
            <a:endParaRPr lang="hr-HR" dirty="0"/>
          </a:p>
        </p:txBody>
      </p:sp>
      <p:sp>
        <p:nvSpPr>
          <p:cNvPr id="3" name="Content Placeholder 2"/>
          <p:cNvSpPr>
            <a:spLocks noGrp="1"/>
          </p:cNvSpPr>
          <p:nvPr>
            <p:ph idx="1"/>
          </p:nvPr>
        </p:nvSpPr>
        <p:spPr>
          <a:xfrm>
            <a:off x="1251678" y="2184401"/>
            <a:ext cx="10178322" cy="4158342"/>
          </a:xfrm>
        </p:spPr>
        <p:txBody>
          <a:bodyPr>
            <a:normAutofit fontScale="92500"/>
          </a:bodyPr>
          <a:lstStyle/>
          <a:p>
            <a:r>
              <a:rPr lang="hr-HR" sz="2400" dirty="0"/>
              <a:t>U južnom dijelu Velikog jezera nalazi se maleni otočić veličina na kojem su pronađeni ostaci rimske građevine, ali je daleko najpoznatiji po samostanu benediktinaca koji su na otok došli u 12. stoljeću</a:t>
            </a:r>
          </a:p>
          <a:p>
            <a:r>
              <a:rPr lang="hr-HR" sz="2400" dirty="0"/>
              <a:t>Dolazak benediktinaca iz Apulije je izazvao nezadovoljstvo kod domaćih benediktinaca pa je pravo na otok talijankim benediktincima dao i zahumski župan Desin </a:t>
            </a:r>
          </a:p>
          <a:p>
            <a:r>
              <a:rPr lang="hr-HR" sz="2400" dirty="0"/>
              <a:t>Crkva sv. Marije u sklopu samostana jednobrodna je romanička (apulijska) građevina </a:t>
            </a:r>
          </a:p>
          <a:p>
            <a:r>
              <a:rPr lang="hr-HR" sz="2400" dirty="0"/>
              <a:t> Samostan je napušten 1869. godine i za taj se događaj veže legenda da su benediktinci prokleli stanovništvo otoka tako da su sve radili obrnutim redoslijedom. U molitvenu su procesiju išli u smjeru obrnuto od kazaljke na satu, svijeće kad bi upalili okrenuli bi ih naopako, dok su molitve izgovarali od kraja prema početku</a:t>
            </a:r>
          </a:p>
        </p:txBody>
      </p:sp>
      <p:pic>
        <p:nvPicPr>
          <p:cNvPr id="5" name="Picture 4"/>
          <p:cNvPicPr>
            <a:picLocks noChangeAspect="1"/>
          </p:cNvPicPr>
          <p:nvPr/>
        </p:nvPicPr>
        <p:blipFill>
          <a:blip r:embed="rId2"/>
          <a:stretch>
            <a:fillRect/>
          </a:stretch>
        </p:blipFill>
        <p:spPr>
          <a:xfrm>
            <a:off x="919623" y="1346200"/>
            <a:ext cx="7622780" cy="5077755"/>
          </a:xfrm>
          <a:prstGeom prst="rect">
            <a:avLst/>
          </a:prstGeom>
        </p:spPr>
      </p:pic>
      <p:pic>
        <p:nvPicPr>
          <p:cNvPr id="7" name="Picture 6"/>
          <p:cNvPicPr>
            <a:picLocks noChangeAspect="1"/>
          </p:cNvPicPr>
          <p:nvPr/>
        </p:nvPicPr>
        <p:blipFill>
          <a:blip r:embed="rId3"/>
          <a:stretch>
            <a:fillRect/>
          </a:stretch>
        </p:blipFill>
        <p:spPr>
          <a:xfrm>
            <a:off x="4116523" y="544197"/>
            <a:ext cx="4156619" cy="5976608"/>
          </a:xfrm>
          <a:prstGeom prst="rect">
            <a:avLst/>
          </a:prstGeom>
        </p:spPr>
      </p:pic>
      <p:pic>
        <p:nvPicPr>
          <p:cNvPr id="9" name="Picture 8"/>
          <p:cNvPicPr>
            <a:picLocks noChangeAspect="1"/>
          </p:cNvPicPr>
          <p:nvPr/>
        </p:nvPicPr>
        <p:blipFill>
          <a:blip r:embed="rId4"/>
          <a:stretch>
            <a:fillRect/>
          </a:stretch>
        </p:blipFill>
        <p:spPr>
          <a:xfrm>
            <a:off x="1739537" y="727171"/>
            <a:ext cx="9908177" cy="5615572"/>
          </a:xfrm>
          <a:prstGeom prst="rect">
            <a:avLst/>
          </a:prstGeom>
        </p:spPr>
      </p:pic>
    </p:spTree>
    <p:extLst>
      <p:ext uri="{BB962C8B-B14F-4D97-AF65-F5344CB8AC3E}">
        <p14:creationId xmlns:p14="http://schemas.microsoft.com/office/powerpoint/2010/main" val="282816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903616"/>
          </a:xfrm>
        </p:spPr>
        <p:txBody>
          <a:bodyPr>
            <a:normAutofit/>
          </a:bodyPr>
          <a:lstStyle/>
          <a:p>
            <a:r>
              <a:rPr lang="hr-HR" sz="6000" dirty="0"/>
              <a:t>NACIONALNI PARK MLJET- RIMSKA PALAČA</a:t>
            </a:r>
          </a:p>
        </p:txBody>
      </p:sp>
      <p:sp>
        <p:nvSpPr>
          <p:cNvPr id="3" name="Content Placeholder 2"/>
          <p:cNvSpPr>
            <a:spLocks noGrp="1"/>
          </p:cNvSpPr>
          <p:nvPr>
            <p:ph idx="1"/>
          </p:nvPr>
        </p:nvSpPr>
        <p:spPr>
          <a:xfrm>
            <a:off x="1251678" y="2286001"/>
            <a:ext cx="10178322" cy="3897085"/>
          </a:xfrm>
        </p:spPr>
        <p:txBody>
          <a:bodyPr>
            <a:normAutofit lnSpcReduction="10000"/>
          </a:bodyPr>
          <a:lstStyle/>
          <a:p>
            <a:r>
              <a:rPr lang="hr-HR" sz="2400" dirty="0"/>
              <a:t>Prema legendi, palaču je, prema uzoru na rimske zaseoke iz doba Carstva dao izgraditi Agezilaj iz Anazarba u Kalikiji.  Agezilaj se na Mljet sklonio zajedno sa sinom, pjesnikom Opijanom, nakon što ga je rimski car, Septimije Sever, protjerao. Legenda dalje kaže da ih je car Karakala oslobodio od zatočeništva nakon što mu je pjesnik sročio nadahnute stihove o ljepoti mora i ribarenja. Opijan i njegov otac odbili su povratak u Rim, opravdavajući se kako svoje malo carstvo nikad ne bi mijenjali za veliko i pritom su caru poslali granu alepskog bora sa ptičjim gnjezdom u kojem je bila školjka</a:t>
            </a:r>
          </a:p>
          <a:p>
            <a:r>
              <a:rPr lang="hr-HR" sz="2400" dirty="0"/>
              <a:t>U zajedničku cjelinu s palačom ulaze još i ostaci termi u kojima je pronađen mozaik ptice ždrala</a:t>
            </a:r>
          </a:p>
        </p:txBody>
      </p:sp>
      <p:pic>
        <p:nvPicPr>
          <p:cNvPr id="5" name="Picture 4"/>
          <p:cNvPicPr>
            <a:picLocks noChangeAspect="1"/>
          </p:cNvPicPr>
          <p:nvPr/>
        </p:nvPicPr>
        <p:blipFill>
          <a:blip r:embed="rId2"/>
          <a:stretch>
            <a:fillRect/>
          </a:stretch>
        </p:blipFill>
        <p:spPr>
          <a:xfrm>
            <a:off x="2061218" y="993791"/>
            <a:ext cx="8102657" cy="5428780"/>
          </a:xfrm>
          <a:prstGeom prst="rect">
            <a:avLst/>
          </a:prstGeom>
        </p:spPr>
      </p:pic>
      <p:pic>
        <p:nvPicPr>
          <p:cNvPr id="7" name="Picture 6"/>
          <p:cNvPicPr>
            <a:picLocks noChangeAspect="1"/>
          </p:cNvPicPr>
          <p:nvPr/>
        </p:nvPicPr>
        <p:blipFill>
          <a:blip r:embed="rId3"/>
          <a:stretch>
            <a:fillRect/>
          </a:stretch>
        </p:blipFill>
        <p:spPr>
          <a:xfrm>
            <a:off x="6112546" y="2727610"/>
            <a:ext cx="5072743" cy="3814703"/>
          </a:xfrm>
          <a:prstGeom prst="rect">
            <a:avLst/>
          </a:prstGeom>
        </p:spPr>
      </p:pic>
      <p:pic>
        <p:nvPicPr>
          <p:cNvPr id="9" name="Picture 8"/>
          <p:cNvPicPr>
            <a:picLocks noChangeAspect="1"/>
          </p:cNvPicPr>
          <p:nvPr/>
        </p:nvPicPr>
        <p:blipFill>
          <a:blip r:embed="rId4"/>
          <a:stretch>
            <a:fillRect/>
          </a:stretch>
        </p:blipFill>
        <p:spPr>
          <a:xfrm>
            <a:off x="1155214" y="382385"/>
            <a:ext cx="5896428" cy="4422321"/>
          </a:xfrm>
          <a:prstGeom prst="rect">
            <a:avLst/>
          </a:prstGeom>
        </p:spPr>
      </p:pic>
    </p:spTree>
    <p:extLst>
      <p:ext uri="{BB962C8B-B14F-4D97-AF65-F5344CB8AC3E}">
        <p14:creationId xmlns:p14="http://schemas.microsoft.com/office/powerpoint/2010/main" val="144684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a:noFill/>
        </p:spPr>
      </p:pic>
      <p:sp>
        <p:nvSpPr>
          <p:cNvPr id="2" name="Title 1"/>
          <p:cNvSpPr>
            <a:spLocks noGrp="1"/>
          </p:cNvSpPr>
          <p:nvPr>
            <p:ph type="ctrTitle"/>
          </p:nvPr>
        </p:nvSpPr>
        <p:spPr>
          <a:xfrm>
            <a:off x="4155297" y="709096"/>
            <a:ext cx="4791257" cy="2982651"/>
          </a:xfrm>
          <a:noFill/>
        </p:spPr>
        <p:txBody>
          <a:bodyPr>
            <a:normAutofit/>
          </a:bodyPr>
          <a:lstStyle/>
          <a:p>
            <a:r>
              <a:rPr lang="hr-HR" sz="8000" dirty="0">
                <a:solidFill>
                  <a:schemeClr val="tx2">
                    <a:lumMod val="50000"/>
                    <a:lumOff val="50000"/>
                  </a:schemeClr>
                </a:solidFill>
              </a:rPr>
              <a:t>kraj </a:t>
            </a:r>
          </a:p>
        </p:txBody>
      </p:sp>
      <p:sp>
        <p:nvSpPr>
          <p:cNvPr id="3" name="Subtitle 2"/>
          <p:cNvSpPr>
            <a:spLocks noGrp="1"/>
          </p:cNvSpPr>
          <p:nvPr>
            <p:ph type="subTitle" idx="1"/>
          </p:nvPr>
        </p:nvSpPr>
        <p:spPr>
          <a:xfrm>
            <a:off x="150126" y="6021901"/>
            <a:ext cx="6400800" cy="1947333"/>
          </a:xfrm>
        </p:spPr>
        <p:txBody>
          <a:bodyPr/>
          <a:lstStyle/>
          <a:p>
            <a:r>
              <a:rPr lang="hr-HR" dirty="0">
                <a:solidFill>
                  <a:schemeClr val="tx1"/>
                </a:solidFill>
              </a:rPr>
              <a:t>MIROSLAV GABRIJEL TUPEK, 8.A</a:t>
            </a:r>
          </a:p>
        </p:txBody>
      </p:sp>
    </p:spTree>
    <p:extLst>
      <p:ext uri="{BB962C8B-B14F-4D97-AF65-F5344CB8AC3E}">
        <p14:creationId xmlns:p14="http://schemas.microsoft.com/office/powerpoint/2010/main" val="2393815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pl-PL" sz="2400" dirty="0"/>
              <a:t>osmi po veličini otok u Hrvatskoj</a:t>
            </a:r>
          </a:p>
          <a:p>
            <a:r>
              <a:rPr lang="hr-HR" sz="2400" dirty="0"/>
              <a:t>Nalazi se u neposrednoj blizini Dubrovnika, Korčule, Elafitskih otoka, a od poluotoka Pelješca ga dijeli Mljetski kanal</a:t>
            </a:r>
          </a:p>
          <a:p>
            <a:r>
              <a:rPr lang="hr-HR" sz="2400" dirty="0"/>
              <a:t>otok šarolikog životinjskog svijeta i izvornih šuma alepskog bora, bora pinije i hrasta crnike</a:t>
            </a:r>
          </a:p>
          <a:p>
            <a:r>
              <a:rPr lang="hr-HR" sz="2400" dirty="0"/>
              <a:t>Na njemu se nalazi nacionalni park i rezervat prirodnih rijetkosti</a:t>
            </a:r>
          </a:p>
          <a:p>
            <a:endParaRPr lang="hr-HR" dirty="0"/>
          </a:p>
        </p:txBody>
      </p:sp>
      <p:sp>
        <p:nvSpPr>
          <p:cNvPr id="2" name="Title 1"/>
          <p:cNvSpPr>
            <a:spLocks noGrp="1"/>
          </p:cNvSpPr>
          <p:nvPr>
            <p:ph type="title"/>
          </p:nvPr>
        </p:nvSpPr>
        <p:spPr>
          <a:xfrm>
            <a:off x="1251678" y="382385"/>
            <a:ext cx="10178322" cy="1800330"/>
          </a:xfrm>
        </p:spPr>
        <p:txBody>
          <a:bodyPr>
            <a:normAutofit/>
          </a:bodyPr>
          <a:lstStyle/>
          <a:p>
            <a:r>
              <a:rPr lang="hr-HR" sz="5400" dirty="0"/>
              <a:t>Mljet- otok neizmjerne prirodne baštine</a:t>
            </a:r>
          </a:p>
        </p:txBody>
      </p:sp>
      <p:pic>
        <p:nvPicPr>
          <p:cNvPr id="7" name="Picture 6"/>
          <p:cNvPicPr>
            <a:picLocks noChangeAspect="1"/>
          </p:cNvPicPr>
          <p:nvPr/>
        </p:nvPicPr>
        <p:blipFill>
          <a:blip r:embed="rId3"/>
          <a:stretch>
            <a:fillRect/>
          </a:stretch>
        </p:blipFill>
        <p:spPr>
          <a:xfrm>
            <a:off x="1407580" y="491319"/>
            <a:ext cx="9292268" cy="4143050"/>
          </a:xfrm>
          <a:prstGeom prst="rect">
            <a:avLst/>
          </a:prstGeom>
        </p:spPr>
      </p:pic>
      <p:pic>
        <p:nvPicPr>
          <p:cNvPr id="9" name="Picture 8"/>
          <p:cNvPicPr>
            <a:picLocks noChangeAspect="1"/>
          </p:cNvPicPr>
          <p:nvPr/>
        </p:nvPicPr>
        <p:blipFill>
          <a:blip r:embed="rId4"/>
          <a:stretch>
            <a:fillRect/>
          </a:stretch>
        </p:blipFill>
        <p:spPr>
          <a:xfrm>
            <a:off x="683859" y="2114575"/>
            <a:ext cx="10746142" cy="4556363"/>
          </a:xfrm>
          <a:prstGeom prst="rect">
            <a:avLst/>
          </a:prstGeom>
        </p:spPr>
      </p:pic>
      <p:sp>
        <p:nvSpPr>
          <p:cNvPr id="10" name="TextBox 9"/>
          <p:cNvSpPr txBox="1"/>
          <p:nvPr/>
        </p:nvSpPr>
        <p:spPr>
          <a:xfrm>
            <a:off x="791569" y="5982877"/>
            <a:ext cx="4299046" cy="584775"/>
          </a:xfrm>
          <a:prstGeom prst="rect">
            <a:avLst/>
          </a:prstGeom>
          <a:noFill/>
        </p:spPr>
        <p:txBody>
          <a:bodyPr wrap="square" rtlCol="0">
            <a:spAutoFit/>
          </a:bodyPr>
          <a:lstStyle/>
          <a:p>
            <a:r>
              <a:rPr lang="hr-HR" sz="3200" dirty="0"/>
              <a:t>PLAŽA SAPLUNARA</a:t>
            </a:r>
          </a:p>
        </p:txBody>
      </p:sp>
      <p:pic>
        <p:nvPicPr>
          <p:cNvPr id="12" name="Picture 11"/>
          <p:cNvPicPr>
            <a:picLocks noChangeAspect="1"/>
          </p:cNvPicPr>
          <p:nvPr/>
        </p:nvPicPr>
        <p:blipFill>
          <a:blip r:embed="rId5"/>
          <a:stretch>
            <a:fillRect/>
          </a:stretch>
        </p:blipFill>
        <p:spPr>
          <a:xfrm>
            <a:off x="2088107" y="736529"/>
            <a:ext cx="7817457" cy="5706742"/>
          </a:xfrm>
          <a:prstGeom prst="rect">
            <a:avLst/>
          </a:prstGeom>
        </p:spPr>
      </p:pic>
    </p:spTree>
    <p:extLst>
      <p:ext uri="{BB962C8B-B14F-4D97-AF65-F5344CB8AC3E}">
        <p14:creationId xmlns:p14="http://schemas.microsoft.com/office/powerpoint/2010/main" val="248376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518861"/>
            <a:ext cx="10178322" cy="1173461"/>
          </a:xfrm>
        </p:spPr>
        <p:txBody>
          <a:bodyPr>
            <a:normAutofit/>
          </a:bodyPr>
          <a:lstStyle/>
          <a:p>
            <a:r>
              <a:rPr lang="hr-HR" sz="6000" dirty="0"/>
              <a:t>Mljet- geografski smjestaj</a:t>
            </a:r>
          </a:p>
        </p:txBody>
      </p:sp>
      <p:sp>
        <p:nvSpPr>
          <p:cNvPr id="3" name="Content Placeholder 2"/>
          <p:cNvSpPr>
            <a:spLocks noGrp="1"/>
          </p:cNvSpPr>
          <p:nvPr>
            <p:ph idx="1"/>
          </p:nvPr>
        </p:nvSpPr>
        <p:spPr/>
        <p:txBody>
          <a:bodyPr>
            <a:normAutofit/>
          </a:bodyPr>
          <a:lstStyle/>
          <a:p>
            <a:r>
              <a:rPr lang="hr-HR" sz="2600" dirty="0"/>
              <a:t>Nalazi se u dubrovačkom arhipelagu i njegov je najveći otok</a:t>
            </a:r>
          </a:p>
          <a:p>
            <a:r>
              <a:rPr lang="hr-HR" sz="2600" dirty="0"/>
              <a:t>Proteže se u smjeru sjeverozapad – jugoistok</a:t>
            </a:r>
          </a:p>
          <a:p>
            <a:r>
              <a:rPr lang="hr-HR" sz="2600" dirty="0"/>
              <a:t>Smatra se najšumovitijim otokom na Jadranu, više od 70% površine je pokriveno šumama, a unutar nacionalnog parka pokrivenost prelazi i 90%, zbog toga i ima nadimak </a:t>
            </a:r>
            <a:r>
              <a:rPr lang="hr-HR" sz="2600" i="1" dirty="0"/>
              <a:t>najzeleniji otok Hrvatske</a:t>
            </a:r>
          </a:p>
          <a:p>
            <a:r>
              <a:rPr lang="hr-HR" sz="2600" dirty="0"/>
              <a:t>Najviši vrh otoka je </a:t>
            </a:r>
            <a:r>
              <a:rPr lang="hr-HR" sz="2600" i="1" dirty="0"/>
              <a:t>Veliki grad</a:t>
            </a:r>
            <a:r>
              <a:rPr lang="hr-HR" sz="2600" dirty="0"/>
              <a:t> (514 m)</a:t>
            </a:r>
            <a:endParaRPr lang="hr-HR" sz="2600" i="1" dirty="0"/>
          </a:p>
          <a:p>
            <a:endParaRPr lang="hr-HR" sz="2600" dirty="0"/>
          </a:p>
        </p:txBody>
      </p:sp>
      <p:pic>
        <p:nvPicPr>
          <p:cNvPr id="5" name="Picture 4"/>
          <p:cNvPicPr>
            <a:picLocks noChangeAspect="1"/>
          </p:cNvPicPr>
          <p:nvPr/>
        </p:nvPicPr>
        <p:blipFill>
          <a:blip r:embed="rId2"/>
          <a:stretch>
            <a:fillRect/>
          </a:stretch>
        </p:blipFill>
        <p:spPr>
          <a:xfrm>
            <a:off x="1016000" y="1206500"/>
            <a:ext cx="10160000" cy="4445000"/>
          </a:xfrm>
          <a:prstGeom prst="rect">
            <a:avLst/>
          </a:prstGeom>
        </p:spPr>
      </p:pic>
      <p:pic>
        <p:nvPicPr>
          <p:cNvPr id="7" name="Picture 6"/>
          <p:cNvPicPr>
            <a:picLocks noChangeAspect="1"/>
          </p:cNvPicPr>
          <p:nvPr/>
        </p:nvPicPr>
        <p:blipFill>
          <a:blip r:embed="rId3"/>
          <a:stretch>
            <a:fillRect/>
          </a:stretch>
        </p:blipFill>
        <p:spPr>
          <a:xfrm>
            <a:off x="1732231" y="711609"/>
            <a:ext cx="9438826" cy="5804878"/>
          </a:xfrm>
          <a:prstGeom prst="rect">
            <a:avLst/>
          </a:prstGeom>
        </p:spPr>
      </p:pic>
      <p:pic>
        <p:nvPicPr>
          <p:cNvPr id="9" name="Picture 8"/>
          <p:cNvPicPr>
            <a:picLocks noChangeAspect="1"/>
          </p:cNvPicPr>
          <p:nvPr/>
        </p:nvPicPr>
        <p:blipFill>
          <a:blip r:embed="rId4"/>
          <a:stretch>
            <a:fillRect/>
          </a:stretch>
        </p:blipFill>
        <p:spPr>
          <a:xfrm>
            <a:off x="2926777" y="970397"/>
            <a:ext cx="7049735" cy="5287302"/>
          </a:xfrm>
          <a:prstGeom prst="rect">
            <a:avLst/>
          </a:prstGeom>
        </p:spPr>
      </p:pic>
      <p:sp>
        <p:nvSpPr>
          <p:cNvPr id="10" name="TextBox 9"/>
          <p:cNvSpPr txBox="1"/>
          <p:nvPr/>
        </p:nvSpPr>
        <p:spPr>
          <a:xfrm>
            <a:off x="3220871" y="1088395"/>
            <a:ext cx="3766782" cy="523220"/>
          </a:xfrm>
          <a:prstGeom prst="rect">
            <a:avLst/>
          </a:prstGeom>
          <a:noFill/>
        </p:spPr>
        <p:txBody>
          <a:bodyPr wrap="square" rtlCol="0">
            <a:spAutoFit/>
          </a:bodyPr>
          <a:lstStyle/>
          <a:p>
            <a:r>
              <a:rPr lang="hr-HR" sz="2800" dirty="0">
                <a:solidFill>
                  <a:schemeClr val="tx2">
                    <a:lumMod val="50000"/>
                    <a:lumOff val="50000"/>
                  </a:schemeClr>
                </a:solidFill>
              </a:rPr>
              <a:t>VRH  VELIKI GRAD</a:t>
            </a:r>
          </a:p>
        </p:txBody>
      </p:sp>
    </p:spTree>
    <p:extLst>
      <p:ext uri="{BB962C8B-B14F-4D97-AF65-F5344CB8AC3E}">
        <p14:creationId xmlns:p14="http://schemas.microsoft.com/office/powerpoint/2010/main" val="269531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6000" dirty="0"/>
              <a:t>Mljet- geografski smjestaj</a:t>
            </a:r>
            <a:endParaRPr lang="hr-HR" sz="5400" dirty="0"/>
          </a:p>
        </p:txBody>
      </p:sp>
      <p:sp>
        <p:nvSpPr>
          <p:cNvPr id="3" name="Content Placeholder 2"/>
          <p:cNvSpPr>
            <a:spLocks noGrp="1"/>
          </p:cNvSpPr>
          <p:nvPr>
            <p:ph idx="1"/>
          </p:nvPr>
        </p:nvSpPr>
        <p:spPr/>
        <p:txBody>
          <a:bodyPr>
            <a:normAutofit/>
          </a:bodyPr>
          <a:lstStyle/>
          <a:p>
            <a:r>
              <a:rPr lang="hr-HR" sz="2600" dirty="0"/>
              <a:t>Mljet je bogat špiljama i jamama od kojih se dubinom ističe 77 m duboka jama na Brekalcima</a:t>
            </a:r>
          </a:p>
          <a:p>
            <a:r>
              <a:rPr lang="pl-PL" sz="2600" dirty="0"/>
              <a:t>U jami Jarač na ponti od Graca kraj Polača nalaze se rijetki sedreni stalaktiti</a:t>
            </a:r>
          </a:p>
          <a:p>
            <a:r>
              <a:rPr lang="hr-HR" sz="2600" dirty="0"/>
              <a:t>Mljetska je obala vrlo razvedena, dok se posebno ističu sjeverozapadne obale (Veliko i Malo jezero, uvale Lastovska i Pomena te zaljev Polače) i jugoistočne obale (Saplunara)</a:t>
            </a:r>
          </a:p>
        </p:txBody>
      </p:sp>
      <p:pic>
        <p:nvPicPr>
          <p:cNvPr id="7" name="Picture 6"/>
          <p:cNvPicPr>
            <a:picLocks noChangeAspect="1"/>
          </p:cNvPicPr>
          <p:nvPr/>
        </p:nvPicPr>
        <p:blipFill>
          <a:blip r:embed="rId2"/>
          <a:stretch>
            <a:fillRect/>
          </a:stretch>
        </p:blipFill>
        <p:spPr>
          <a:xfrm>
            <a:off x="1282884" y="382385"/>
            <a:ext cx="4166483" cy="6305279"/>
          </a:xfrm>
          <a:prstGeom prst="rect">
            <a:avLst/>
          </a:prstGeom>
        </p:spPr>
      </p:pic>
      <p:pic>
        <p:nvPicPr>
          <p:cNvPr id="9" name="Picture 8"/>
          <p:cNvPicPr>
            <a:picLocks noChangeAspect="1"/>
          </p:cNvPicPr>
          <p:nvPr/>
        </p:nvPicPr>
        <p:blipFill>
          <a:blip r:embed="rId3"/>
          <a:stretch>
            <a:fillRect/>
          </a:stretch>
        </p:blipFill>
        <p:spPr>
          <a:xfrm>
            <a:off x="5871477" y="1954010"/>
            <a:ext cx="4394772" cy="3630464"/>
          </a:xfrm>
          <a:prstGeom prst="rect">
            <a:avLst/>
          </a:prstGeom>
        </p:spPr>
      </p:pic>
      <p:sp>
        <p:nvSpPr>
          <p:cNvPr id="14" name="TextBox 13"/>
          <p:cNvSpPr txBox="1"/>
          <p:nvPr/>
        </p:nvSpPr>
        <p:spPr>
          <a:xfrm>
            <a:off x="1636049" y="605231"/>
            <a:ext cx="2458279" cy="523220"/>
          </a:xfrm>
          <a:prstGeom prst="rect">
            <a:avLst/>
          </a:prstGeom>
          <a:solidFill>
            <a:schemeClr val="bg1"/>
          </a:solidFill>
        </p:spPr>
        <p:txBody>
          <a:bodyPr wrap="square" rtlCol="0">
            <a:spAutoFit/>
          </a:bodyPr>
          <a:lstStyle/>
          <a:p>
            <a:r>
              <a:rPr lang="hr-HR" sz="2800" dirty="0"/>
              <a:t>MALO JEZERO</a:t>
            </a:r>
          </a:p>
        </p:txBody>
      </p:sp>
      <p:sp>
        <p:nvSpPr>
          <p:cNvPr id="15" name="TextBox 14"/>
          <p:cNvSpPr txBox="1"/>
          <p:nvPr/>
        </p:nvSpPr>
        <p:spPr>
          <a:xfrm>
            <a:off x="6910044" y="2103574"/>
            <a:ext cx="2265529" cy="461665"/>
          </a:xfrm>
          <a:prstGeom prst="rect">
            <a:avLst/>
          </a:prstGeom>
          <a:solidFill>
            <a:schemeClr val="bg1"/>
          </a:solidFill>
        </p:spPr>
        <p:txBody>
          <a:bodyPr wrap="square" rtlCol="0">
            <a:spAutoFit/>
          </a:bodyPr>
          <a:lstStyle/>
          <a:p>
            <a:r>
              <a:rPr lang="hr-HR" sz="2400" dirty="0"/>
              <a:t>VELIKO JEZERO</a:t>
            </a:r>
          </a:p>
        </p:txBody>
      </p:sp>
      <p:pic>
        <p:nvPicPr>
          <p:cNvPr id="13" name="Picture 12"/>
          <p:cNvPicPr>
            <a:picLocks noChangeAspect="1"/>
          </p:cNvPicPr>
          <p:nvPr/>
        </p:nvPicPr>
        <p:blipFill>
          <a:blip r:embed="rId4"/>
          <a:stretch>
            <a:fillRect/>
          </a:stretch>
        </p:blipFill>
        <p:spPr>
          <a:xfrm>
            <a:off x="5943944" y="1452367"/>
            <a:ext cx="5650915" cy="4633750"/>
          </a:xfrm>
          <a:prstGeom prst="rect">
            <a:avLst/>
          </a:prstGeom>
        </p:spPr>
      </p:pic>
      <p:pic>
        <p:nvPicPr>
          <p:cNvPr id="11" name="Picture 10"/>
          <p:cNvPicPr>
            <a:picLocks noChangeAspect="1"/>
          </p:cNvPicPr>
          <p:nvPr/>
        </p:nvPicPr>
        <p:blipFill>
          <a:blip r:embed="rId5"/>
          <a:stretch>
            <a:fillRect/>
          </a:stretch>
        </p:blipFill>
        <p:spPr>
          <a:xfrm>
            <a:off x="2696797" y="2286001"/>
            <a:ext cx="4213247" cy="3159936"/>
          </a:xfrm>
          <a:prstGeom prst="rect">
            <a:avLst/>
          </a:prstGeom>
        </p:spPr>
      </p:pic>
    </p:spTree>
    <p:extLst>
      <p:ext uri="{BB962C8B-B14F-4D97-AF65-F5344CB8AC3E}">
        <p14:creationId xmlns:p14="http://schemas.microsoft.com/office/powerpoint/2010/main" val="156025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6600" dirty="0"/>
              <a:t>Biljni i životinjski svijet</a:t>
            </a:r>
          </a:p>
        </p:txBody>
      </p:sp>
      <p:sp>
        <p:nvSpPr>
          <p:cNvPr id="3" name="Content Placeholder 2"/>
          <p:cNvSpPr>
            <a:spLocks noGrp="1"/>
          </p:cNvSpPr>
          <p:nvPr>
            <p:ph idx="1"/>
          </p:nvPr>
        </p:nvSpPr>
        <p:spPr>
          <a:xfrm>
            <a:off x="1251678" y="2111830"/>
            <a:ext cx="10178322" cy="4013199"/>
          </a:xfrm>
        </p:spPr>
        <p:txBody>
          <a:bodyPr>
            <a:normAutofit/>
          </a:bodyPr>
          <a:lstStyle/>
          <a:p>
            <a:r>
              <a:rPr lang="hr-HR" sz="2400" dirty="0"/>
              <a:t>Od životinjskih vrsta na Mljetu najzastupljenije su kuna bjelica, miš, puh, jež, žaba, obična čančara, mali skakavci, brojne ptice (kos, divlji golub, obični vrabac, velika ušara, galeb, sokol i druge) te bjelouška i sljepić</a:t>
            </a:r>
          </a:p>
          <a:p>
            <a:r>
              <a:rPr lang="hr-HR" sz="2400" dirty="0"/>
              <a:t>Mljet je bogat vegetacijom, te je preko 70% površine otoka prekriveno šumom, koja se dijeli na dvije velike skupine: šumu alepskog bora i zimzelenu lisnatu šumu hrasta crnike. Uz ova dva tipa šume, javljaju se još makija, garig i kamenjar</a:t>
            </a:r>
          </a:p>
          <a:p>
            <a:r>
              <a:rPr lang="hr-HR" sz="2400" dirty="0"/>
              <a:t>Od 133 vrste gljiva zabilježene u parku, deset vrsta nalazi se na Crvenom popisu ugroženih gljiva Hrvatske. Ističu se </a:t>
            </a:r>
            <a:r>
              <a:rPr lang="hr-HR" sz="2400" i="1" dirty="0"/>
              <a:t>Entoloma reinwaldii</a:t>
            </a:r>
            <a:r>
              <a:rPr lang="hr-HR" sz="2400" dirty="0"/>
              <a:t>, </a:t>
            </a:r>
            <a:r>
              <a:rPr lang="hr-HR" sz="2400" i="1" dirty="0"/>
              <a:t>Clitocybe collina</a:t>
            </a:r>
            <a:r>
              <a:rPr lang="hr-HR" sz="2400" dirty="0"/>
              <a:t>, </a:t>
            </a:r>
            <a:r>
              <a:rPr lang="hr-HR" sz="2400" i="1" dirty="0"/>
              <a:t>Dermoloma cuneifolium</a:t>
            </a:r>
            <a:r>
              <a:rPr lang="hr-HR" sz="2400" dirty="0"/>
              <a:t> i </a:t>
            </a:r>
            <a:r>
              <a:rPr lang="hr-HR" sz="2400" i="1" dirty="0"/>
              <a:t>Dermoloma josserandii</a:t>
            </a:r>
            <a:endParaRPr lang="hr-HR" sz="2400" dirty="0"/>
          </a:p>
        </p:txBody>
      </p:sp>
      <p:pic>
        <p:nvPicPr>
          <p:cNvPr id="5" name="Picture 4"/>
          <p:cNvPicPr>
            <a:picLocks noChangeAspect="1"/>
          </p:cNvPicPr>
          <p:nvPr/>
        </p:nvPicPr>
        <p:blipFill>
          <a:blip r:embed="rId2"/>
          <a:stretch>
            <a:fillRect/>
          </a:stretch>
        </p:blipFill>
        <p:spPr>
          <a:xfrm>
            <a:off x="2873827" y="1091149"/>
            <a:ext cx="6552669" cy="4701540"/>
          </a:xfrm>
          <a:prstGeom prst="rect">
            <a:avLst/>
          </a:prstGeom>
        </p:spPr>
      </p:pic>
      <p:pic>
        <p:nvPicPr>
          <p:cNvPr id="7" name="Picture 6"/>
          <p:cNvPicPr>
            <a:picLocks noChangeAspect="1"/>
          </p:cNvPicPr>
          <p:nvPr/>
        </p:nvPicPr>
        <p:blipFill>
          <a:blip r:embed="rId3"/>
          <a:stretch>
            <a:fillRect/>
          </a:stretch>
        </p:blipFill>
        <p:spPr>
          <a:xfrm>
            <a:off x="1053148" y="504232"/>
            <a:ext cx="9847081" cy="5744130"/>
          </a:xfrm>
          <a:prstGeom prst="rect">
            <a:avLst/>
          </a:prstGeom>
        </p:spPr>
      </p:pic>
      <p:pic>
        <p:nvPicPr>
          <p:cNvPr id="9" name="Picture 8"/>
          <p:cNvPicPr>
            <a:picLocks noChangeAspect="1"/>
          </p:cNvPicPr>
          <p:nvPr/>
        </p:nvPicPr>
        <p:blipFill>
          <a:blip r:embed="rId4"/>
          <a:stretch>
            <a:fillRect/>
          </a:stretch>
        </p:blipFill>
        <p:spPr>
          <a:xfrm rot="10800000" flipV="1">
            <a:off x="1152412" y="382385"/>
            <a:ext cx="9648551" cy="6380103"/>
          </a:xfrm>
          <a:prstGeom prst="rect">
            <a:avLst/>
          </a:prstGeom>
        </p:spPr>
      </p:pic>
    </p:spTree>
    <p:extLst>
      <p:ext uri="{BB962C8B-B14F-4D97-AF65-F5344CB8AC3E}">
        <p14:creationId xmlns:p14="http://schemas.microsoft.com/office/powerpoint/2010/main" val="378162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6600" dirty="0"/>
              <a:t>NACIONALNI PARK MLJET</a:t>
            </a:r>
          </a:p>
        </p:txBody>
      </p:sp>
      <p:sp>
        <p:nvSpPr>
          <p:cNvPr id="3" name="Content Placeholder 2"/>
          <p:cNvSpPr>
            <a:spLocks noGrp="1"/>
          </p:cNvSpPr>
          <p:nvPr>
            <p:ph idx="1"/>
          </p:nvPr>
        </p:nvSpPr>
        <p:spPr/>
        <p:txBody>
          <a:bodyPr/>
          <a:lstStyle/>
          <a:p>
            <a:r>
              <a:rPr lang="hr-HR" sz="2600" dirty="0"/>
              <a:t>obuhvaća sjeverozapadni dio otoka Mljeta, koji se proteže područjem od 5.375 hektara zaštićenog kopna i okolnog mora</a:t>
            </a:r>
          </a:p>
          <a:p>
            <a:r>
              <a:rPr lang="hr-HR" sz="2600" dirty="0"/>
              <a:t> To je područje 11. studenoga 1960. godine proglašeno nacionalnim parkom i predstavlja prvi pokušaj zaštite izvornog ekosustava na Jadranu</a:t>
            </a:r>
          </a:p>
          <a:p>
            <a:r>
              <a:rPr lang="hr-HR" sz="2600" dirty="0"/>
              <a:t>U sastav nacionalnog parka ulaze naselja Polače, Goveđari, Soline i Pristanište te Pomena</a:t>
            </a:r>
            <a:r>
              <a:rPr lang="hr-HR" dirty="0"/>
              <a:t> </a:t>
            </a:r>
          </a:p>
        </p:txBody>
      </p:sp>
      <p:pic>
        <p:nvPicPr>
          <p:cNvPr id="5" name="Picture 4"/>
          <p:cNvPicPr>
            <a:picLocks noChangeAspect="1"/>
          </p:cNvPicPr>
          <p:nvPr/>
        </p:nvPicPr>
        <p:blipFill>
          <a:blip r:embed="rId2"/>
          <a:stretch>
            <a:fillRect/>
          </a:stretch>
        </p:blipFill>
        <p:spPr>
          <a:xfrm>
            <a:off x="9976513" y="382385"/>
            <a:ext cx="1739522" cy="1751118"/>
          </a:xfrm>
          <a:prstGeom prst="rect">
            <a:avLst/>
          </a:prstGeom>
        </p:spPr>
      </p:pic>
      <p:pic>
        <p:nvPicPr>
          <p:cNvPr id="7" name="Picture 6"/>
          <p:cNvPicPr>
            <a:picLocks noChangeAspect="1"/>
          </p:cNvPicPr>
          <p:nvPr/>
        </p:nvPicPr>
        <p:blipFill>
          <a:blip r:embed="rId3"/>
          <a:stretch>
            <a:fillRect/>
          </a:stretch>
        </p:blipFill>
        <p:spPr>
          <a:xfrm>
            <a:off x="1028700" y="1090612"/>
            <a:ext cx="10134600" cy="4676775"/>
          </a:xfrm>
          <a:prstGeom prst="rect">
            <a:avLst/>
          </a:prstGeom>
        </p:spPr>
      </p:pic>
      <p:pic>
        <p:nvPicPr>
          <p:cNvPr id="9" name="Picture 8"/>
          <p:cNvPicPr>
            <a:picLocks noChangeAspect="1"/>
          </p:cNvPicPr>
          <p:nvPr/>
        </p:nvPicPr>
        <p:blipFill>
          <a:blip r:embed="rId4"/>
          <a:stretch>
            <a:fillRect/>
          </a:stretch>
        </p:blipFill>
        <p:spPr>
          <a:xfrm>
            <a:off x="0" y="368300"/>
            <a:ext cx="12192000" cy="6121400"/>
          </a:xfrm>
          <a:prstGeom prst="rect">
            <a:avLst/>
          </a:prstGeom>
        </p:spPr>
      </p:pic>
    </p:spTree>
    <p:extLst>
      <p:ext uri="{BB962C8B-B14F-4D97-AF65-F5344CB8AC3E}">
        <p14:creationId xmlns:p14="http://schemas.microsoft.com/office/powerpoint/2010/main" val="185070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492132"/>
          </a:xfrm>
        </p:spPr>
        <p:txBody>
          <a:bodyPr>
            <a:normAutofit fontScale="90000"/>
          </a:bodyPr>
          <a:lstStyle/>
          <a:p>
            <a:r>
              <a:rPr lang="hr-HR" sz="6600" dirty="0"/>
              <a:t>Nacionalni park mljet- biljni i životinjski svijet</a:t>
            </a:r>
          </a:p>
        </p:txBody>
      </p:sp>
      <p:sp>
        <p:nvSpPr>
          <p:cNvPr id="3" name="Content Placeholder 2"/>
          <p:cNvSpPr>
            <a:spLocks noGrp="1"/>
          </p:cNvSpPr>
          <p:nvPr>
            <p:ph idx="1"/>
          </p:nvPr>
        </p:nvSpPr>
        <p:spPr/>
        <p:txBody>
          <a:bodyPr/>
          <a:lstStyle/>
          <a:p>
            <a:r>
              <a:rPr lang="hr-HR" sz="2600" dirty="0"/>
              <a:t>Šuma alepskog bora, izvorne šume hrasta crnike ili česvine, </a:t>
            </a:r>
          </a:p>
          <a:p>
            <a:r>
              <a:rPr lang="hr-HR" sz="2600" dirty="0"/>
              <a:t>Mljet je bogat brojnim endemima među kojima su najpoznatiji dubrovačka zečina, Jupiterova brada i drvenasta mlječ </a:t>
            </a:r>
          </a:p>
          <a:p>
            <a:r>
              <a:rPr lang="hr-HR" sz="2600" dirty="0"/>
              <a:t>Na Mljetu od veće divljači obitavaju divlje svinje, jeleni lopatari i mufloni</a:t>
            </a:r>
          </a:p>
          <a:p>
            <a:r>
              <a:rPr lang="hr-HR" sz="2600" dirty="0"/>
              <a:t>Podmorski svijet je bogat raznom bijelom i plavom ribom, školjkašima te rakovima</a:t>
            </a:r>
          </a:p>
          <a:p>
            <a:endParaRPr lang="hr-HR" dirty="0"/>
          </a:p>
        </p:txBody>
      </p:sp>
      <p:pic>
        <p:nvPicPr>
          <p:cNvPr id="7" name="Picture 6"/>
          <p:cNvPicPr>
            <a:picLocks noChangeAspect="1"/>
          </p:cNvPicPr>
          <p:nvPr/>
        </p:nvPicPr>
        <p:blipFill>
          <a:blip r:embed="rId2"/>
          <a:stretch>
            <a:fillRect/>
          </a:stretch>
        </p:blipFill>
        <p:spPr>
          <a:xfrm>
            <a:off x="6242969" y="1582852"/>
            <a:ext cx="3883669" cy="3883669"/>
          </a:xfrm>
          <a:prstGeom prst="rect">
            <a:avLst/>
          </a:prstGeom>
        </p:spPr>
      </p:pic>
      <p:pic>
        <p:nvPicPr>
          <p:cNvPr id="9" name="Picture 8"/>
          <p:cNvPicPr>
            <a:picLocks noChangeAspect="1"/>
          </p:cNvPicPr>
          <p:nvPr/>
        </p:nvPicPr>
        <p:blipFill>
          <a:blip r:embed="rId3"/>
          <a:stretch>
            <a:fillRect/>
          </a:stretch>
        </p:blipFill>
        <p:spPr>
          <a:xfrm>
            <a:off x="1794843" y="680537"/>
            <a:ext cx="4186117" cy="5581489"/>
          </a:xfrm>
          <a:prstGeom prst="rect">
            <a:avLst/>
          </a:prstGeom>
        </p:spPr>
      </p:pic>
      <p:pic>
        <p:nvPicPr>
          <p:cNvPr id="5" name="Picture 4"/>
          <p:cNvPicPr>
            <a:picLocks noChangeAspect="1"/>
          </p:cNvPicPr>
          <p:nvPr/>
        </p:nvPicPr>
        <p:blipFill>
          <a:blip r:embed="rId4"/>
          <a:stretch>
            <a:fillRect/>
          </a:stretch>
        </p:blipFill>
        <p:spPr>
          <a:xfrm>
            <a:off x="2522476" y="1321982"/>
            <a:ext cx="7178977" cy="4785984"/>
          </a:xfrm>
          <a:prstGeom prst="rect">
            <a:avLst/>
          </a:prstGeom>
        </p:spPr>
      </p:pic>
      <p:pic>
        <p:nvPicPr>
          <p:cNvPr id="11" name="Picture 10"/>
          <p:cNvPicPr>
            <a:picLocks noChangeAspect="1"/>
          </p:cNvPicPr>
          <p:nvPr/>
        </p:nvPicPr>
        <p:blipFill>
          <a:blip r:embed="rId5"/>
          <a:stretch>
            <a:fillRect/>
          </a:stretch>
        </p:blipFill>
        <p:spPr>
          <a:xfrm>
            <a:off x="1333500" y="490537"/>
            <a:ext cx="9525000" cy="5876925"/>
          </a:xfrm>
          <a:prstGeom prst="rect">
            <a:avLst/>
          </a:prstGeom>
        </p:spPr>
      </p:pic>
      <p:pic>
        <p:nvPicPr>
          <p:cNvPr id="13" name="Picture 12"/>
          <p:cNvPicPr>
            <a:picLocks noChangeAspect="1"/>
          </p:cNvPicPr>
          <p:nvPr/>
        </p:nvPicPr>
        <p:blipFill>
          <a:blip r:embed="rId6"/>
          <a:stretch>
            <a:fillRect/>
          </a:stretch>
        </p:blipFill>
        <p:spPr>
          <a:xfrm>
            <a:off x="2039364" y="1062486"/>
            <a:ext cx="8046836" cy="4828102"/>
          </a:xfrm>
          <a:prstGeom prst="rect">
            <a:avLst/>
          </a:prstGeom>
        </p:spPr>
      </p:pic>
    </p:spTree>
    <p:extLst>
      <p:ext uri="{BB962C8B-B14F-4D97-AF65-F5344CB8AC3E}">
        <p14:creationId xmlns:p14="http://schemas.microsoft.com/office/powerpoint/2010/main" val="405180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Nacionalni park mljet- mljetska jezera (veliko jezero)</a:t>
            </a:r>
          </a:p>
        </p:txBody>
      </p:sp>
      <p:sp>
        <p:nvSpPr>
          <p:cNvPr id="3" name="Content Placeholder 2"/>
          <p:cNvSpPr>
            <a:spLocks noGrp="1"/>
          </p:cNvSpPr>
          <p:nvPr>
            <p:ph idx="1"/>
          </p:nvPr>
        </p:nvSpPr>
        <p:spPr>
          <a:xfrm>
            <a:off x="1251678" y="2332383"/>
            <a:ext cx="10178322" cy="3706235"/>
          </a:xfrm>
        </p:spPr>
        <p:txBody>
          <a:bodyPr>
            <a:noAutofit/>
          </a:bodyPr>
          <a:lstStyle/>
          <a:p>
            <a:r>
              <a:rPr lang="hr-HR" sz="2500" b="1" dirty="0"/>
              <a:t>Veliko jezero</a:t>
            </a:r>
            <a:r>
              <a:rPr lang="hr-HR" sz="2500" dirty="0"/>
              <a:t> (zapravo, zaljev koji je kod Solina povezan s otvorenim morem) nastalo je potapanjem kraškog polja.</a:t>
            </a:r>
          </a:p>
          <a:p>
            <a:r>
              <a:rPr lang="hr-HR" sz="2500" dirty="0"/>
              <a:t>Ima površinu od 1,45 km</a:t>
            </a:r>
            <a:r>
              <a:rPr lang="hr-HR" sz="2500" baseline="30000" dirty="0"/>
              <a:t>2</a:t>
            </a:r>
            <a:r>
              <a:rPr lang="hr-HR" sz="2500" dirty="0"/>
              <a:t>, a najveća dubina Velikog jezera iznosi 46 metara</a:t>
            </a:r>
          </a:p>
          <a:p>
            <a:r>
              <a:rPr lang="hr-HR" sz="2500" dirty="0"/>
              <a:t>Spaja se s otvorenim morem dugim i širokim kanalom na mjestu koje se zove </a:t>
            </a:r>
            <a:r>
              <a:rPr lang="hr-HR" sz="2500" i="1" dirty="0"/>
              <a:t>Veliki most</a:t>
            </a:r>
            <a:r>
              <a:rPr lang="hr-HR" sz="2500" dirty="0"/>
              <a:t>, a od tog se mjesta širi u Solinski kanal </a:t>
            </a:r>
          </a:p>
          <a:p>
            <a:r>
              <a:rPr lang="hr-HR" sz="2500" dirty="0"/>
              <a:t>Na mjestu gdje se nalazi Veliki most benediktinci su izgradili mlin, kojeg je pokretala struja, i služio je za proizvodnju soli</a:t>
            </a:r>
          </a:p>
        </p:txBody>
      </p:sp>
      <p:pic>
        <p:nvPicPr>
          <p:cNvPr id="5" name="Picture 4"/>
          <p:cNvPicPr>
            <a:picLocks noChangeAspect="1"/>
          </p:cNvPicPr>
          <p:nvPr/>
        </p:nvPicPr>
        <p:blipFill>
          <a:blip r:embed="rId2"/>
          <a:stretch>
            <a:fillRect/>
          </a:stretch>
        </p:blipFill>
        <p:spPr>
          <a:xfrm>
            <a:off x="1251678" y="1874517"/>
            <a:ext cx="6351104" cy="4763328"/>
          </a:xfrm>
          <a:prstGeom prst="rect">
            <a:avLst/>
          </a:prstGeom>
        </p:spPr>
      </p:pic>
      <p:pic>
        <p:nvPicPr>
          <p:cNvPr id="7" name="Picture 6"/>
          <p:cNvPicPr>
            <a:picLocks noChangeAspect="1"/>
          </p:cNvPicPr>
          <p:nvPr/>
        </p:nvPicPr>
        <p:blipFill>
          <a:blip r:embed="rId3"/>
          <a:stretch>
            <a:fillRect/>
          </a:stretch>
        </p:blipFill>
        <p:spPr>
          <a:xfrm>
            <a:off x="6082748" y="473759"/>
            <a:ext cx="4708537" cy="3314810"/>
          </a:xfrm>
          <a:prstGeom prst="rect">
            <a:avLst/>
          </a:prstGeom>
        </p:spPr>
      </p:pic>
      <p:pic>
        <p:nvPicPr>
          <p:cNvPr id="9" name="Picture 8"/>
          <p:cNvPicPr>
            <a:picLocks noChangeAspect="1"/>
          </p:cNvPicPr>
          <p:nvPr/>
        </p:nvPicPr>
        <p:blipFill>
          <a:blip r:embed="rId4"/>
          <a:stretch>
            <a:fillRect/>
          </a:stretch>
        </p:blipFill>
        <p:spPr>
          <a:xfrm>
            <a:off x="943982" y="840600"/>
            <a:ext cx="5446463" cy="5501478"/>
          </a:xfrm>
          <a:prstGeom prst="rect">
            <a:avLst/>
          </a:prstGeom>
        </p:spPr>
      </p:pic>
      <p:pic>
        <p:nvPicPr>
          <p:cNvPr id="11" name="Picture 10"/>
          <p:cNvPicPr>
            <a:picLocks noChangeAspect="1"/>
          </p:cNvPicPr>
          <p:nvPr/>
        </p:nvPicPr>
        <p:blipFill>
          <a:blip r:embed="rId5"/>
          <a:stretch>
            <a:fillRect/>
          </a:stretch>
        </p:blipFill>
        <p:spPr>
          <a:xfrm>
            <a:off x="5683005" y="2593217"/>
            <a:ext cx="4423648" cy="3325928"/>
          </a:xfrm>
          <a:prstGeom prst="rect">
            <a:avLst/>
          </a:prstGeom>
        </p:spPr>
      </p:pic>
      <p:sp>
        <p:nvSpPr>
          <p:cNvPr id="12" name="Oval 11"/>
          <p:cNvSpPr/>
          <p:nvPr/>
        </p:nvSpPr>
        <p:spPr>
          <a:xfrm rot="20106860">
            <a:off x="1415167" y="1497444"/>
            <a:ext cx="4400970" cy="269733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8520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Nacionalni park mljet- mljetska jezera (malo jezero)</a:t>
            </a:r>
          </a:p>
        </p:txBody>
      </p:sp>
      <p:sp>
        <p:nvSpPr>
          <p:cNvPr id="3" name="Content Placeholder 2"/>
          <p:cNvSpPr>
            <a:spLocks noGrp="1"/>
          </p:cNvSpPr>
          <p:nvPr>
            <p:ph idx="1"/>
          </p:nvPr>
        </p:nvSpPr>
        <p:spPr/>
        <p:txBody>
          <a:bodyPr>
            <a:normAutofit/>
          </a:bodyPr>
          <a:lstStyle/>
          <a:p>
            <a:r>
              <a:rPr lang="hr-HR" sz="2600" dirty="0"/>
              <a:t> </a:t>
            </a:r>
            <a:r>
              <a:rPr lang="hr-HR" sz="2600" b="1" dirty="0"/>
              <a:t>Malo jezero</a:t>
            </a:r>
            <a:r>
              <a:rPr lang="hr-HR" sz="2600" dirty="0"/>
              <a:t> se nalazi na sjeverozapadnom dijelu velikog jezera i sa njime je spojen kanalom dugim 30 metara, kroz koji također ovisno o plimi i oseki, teče jaka morska struja</a:t>
            </a:r>
          </a:p>
          <a:p>
            <a:r>
              <a:rPr lang="hr-HR" sz="2600" dirty="0"/>
              <a:t>Kanal se nalazi na mjestu koje se zove </a:t>
            </a:r>
            <a:r>
              <a:rPr lang="hr-HR" sz="2600" i="1" dirty="0"/>
              <a:t>Mali most</a:t>
            </a:r>
            <a:endParaRPr lang="hr-HR" sz="2600" dirty="0"/>
          </a:p>
          <a:p>
            <a:r>
              <a:rPr lang="hr-HR" sz="2600" dirty="0"/>
              <a:t>Malo jezero je pliće i manje naspram Velikog jezera  te ima svojstva lagune (more se slabo izmjenjuje)</a:t>
            </a:r>
          </a:p>
        </p:txBody>
      </p:sp>
      <p:pic>
        <p:nvPicPr>
          <p:cNvPr id="5" name="Picture 4"/>
          <p:cNvPicPr>
            <a:picLocks noChangeAspect="1"/>
          </p:cNvPicPr>
          <p:nvPr/>
        </p:nvPicPr>
        <p:blipFill>
          <a:blip r:embed="rId2"/>
          <a:stretch>
            <a:fillRect/>
          </a:stretch>
        </p:blipFill>
        <p:spPr>
          <a:xfrm>
            <a:off x="1135545" y="901147"/>
            <a:ext cx="5440987" cy="5495946"/>
          </a:xfrm>
          <a:prstGeom prst="rect">
            <a:avLst/>
          </a:prstGeom>
        </p:spPr>
      </p:pic>
      <p:sp>
        <p:nvSpPr>
          <p:cNvPr id="6" name="Oval 5"/>
          <p:cNvSpPr/>
          <p:nvPr/>
        </p:nvSpPr>
        <p:spPr>
          <a:xfrm>
            <a:off x="1135545" y="3440460"/>
            <a:ext cx="4252686" cy="29566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8" name="Picture 7"/>
          <p:cNvPicPr>
            <a:picLocks noChangeAspect="1"/>
          </p:cNvPicPr>
          <p:nvPr/>
        </p:nvPicPr>
        <p:blipFill>
          <a:blip r:embed="rId3"/>
          <a:stretch>
            <a:fillRect/>
          </a:stretch>
        </p:blipFill>
        <p:spPr>
          <a:xfrm>
            <a:off x="6373775" y="2023549"/>
            <a:ext cx="5056225" cy="3955092"/>
          </a:xfrm>
          <a:prstGeom prst="rect">
            <a:avLst/>
          </a:prstGeom>
        </p:spPr>
      </p:pic>
      <p:sp>
        <p:nvSpPr>
          <p:cNvPr id="13" name="TextBox 12"/>
          <p:cNvSpPr txBox="1"/>
          <p:nvPr/>
        </p:nvSpPr>
        <p:spPr>
          <a:xfrm>
            <a:off x="7692704" y="2182260"/>
            <a:ext cx="2975295" cy="646331"/>
          </a:xfrm>
          <a:prstGeom prst="rect">
            <a:avLst/>
          </a:prstGeom>
          <a:noFill/>
        </p:spPr>
        <p:txBody>
          <a:bodyPr wrap="square" rtlCol="0">
            <a:spAutoFit/>
          </a:bodyPr>
          <a:lstStyle/>
          <a:p>
            <a:r>
              <a:rPr lang="hr-HR" sz="3600" dirty="0">
                <a:solidFill>
                  <a:schemeClr val="bg1"/>
                </a:solidFill>
              </a:rPr>
              <a:t>MALI MOST</a:t>
            </a:r>
          </a:p>
        </p:txBody>
      </p:sp>
      <p:pic>
        <p:nvPicPr>
          <p:cNvPr id="12" name="Picture 11"/>
          <p:cNvPicPr>
            <a:picLocks noChangeAspect="1"/>
          </p:cNvPicPr>
          <p:nvPr/>
        </p:nvPicPr>
        <p:blipFill>
          <a:blip r:embed="rId4"/>
          <a:stretch>
            <a:fillRect/>
          </a:stretch>
        </p:blipFill>
        <p:spPr>
          <a:xfrm>
            <a:off x="5504364" y="1013492"/>
            <a:ext cx="5408759" cy="3603586"/>
          </a:xfrm>
          <a:prstGeom prst="rect">
            <a:avLst/>
          </a:prstGeom>
        </p:spPr>
      </p:pic>
      <p:pic>
        <p:nvPicPr>
          <p:cNvPr id="10" name="Picture 9"/>
          <p:cNvPicPr>
            <a:picLocks noChangeAspect="1"/>
          </p:cNvPicPr>
          <p:nvPr/>
        </p:nvPicPr>
        <p:blipFill>
          <a:blip r:embed="rId5"/>
          <a:stretch>
            <a:fillRect/>
          </a:stretch>
        </p:blipFill>
        <p:spPr>
          <a:xfrm>
            <a:off x="454800" y="1245697"/>
            <a:ext cx="11203161" cy="4534368"/>
          </a:xfrm>
          <a:prstGeom prst="rect">
            <a:avLst/>
          </a:prstGeom>
        </p:spPr>
      </p:pic>
    </p:spTree>
    <p:extLst>
      <p:ext uri="{BB962C8B-B14F-4D97-AF65-F5344CB8AC3E}">
        <p14:creationId xmlns:p14="http://schemas.microsoft.com/office/powerpoint/2010/main" val="323377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235</TotalTime>
  <Words>169</Words>
  <Application>Microsoft Office PowerPoint</Application>
  <PresentationFormat>Widescreen</PresentationFormat>
  <Paragraphs>55</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Gill Sans MT</vt:lpstr>
      <vt:lpstr>Impact</vt:lpstr>
      <vt:lpstr>Badge</vt:lpstr>
      <vt:lpstr>MLJET </vt:lpstr>
      <vt:lpstr>Mljet- otok neizmjerne prirodne baštine</vt:lpstr>
      <vt:lpstr>Mljet- geografski smjestaj</vt:lpstr>
      <vt:lpstr>Mljet- geografski smjestaj</vt:lpstr>
      <vt:lpstr>Biljni i životinjski svijet</vt:lpstr>
      <vt:lpstr>NACIONALNI PARK MLJET</vt:lpstr>
      <vt:lpstr>Nacionalni park mljet- biljni i životinjski svijet</vt:lpstr>
      <vt:lpstr>Nacionalni park mljet- mljetska jezera (veliko jezero)</vt:lpstr>
      <vt:lpstr>Nacionalni park mljet- mljetska jezera (malo jezero)</vt:lpstr>
      <vt:lpstr>NACIONALNI PARK MLJET- Otočić Sveta Marija </vt:lpstr>
      <vt:lpstr>NACIONALNI PARK MLJET- RIMSKA PALAČA</vt:lpstr>
      <vt:lpstr>kraj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MLJET</dc:title>
  <dc:creator>camber</dc:creator>
  <cp:lastModifiedBy>Topalusic</cp:lastModifiedBy>
  <cp:revision>22</cp:revision>
  <dcterms:created xsi:type="dcterms:W3CDTF">2017-05-23T19:52:34Z</dcterms:created>
  <dcterms:modified xsi:type="dcterms:W3CDTF">2017-06-06T23:05:33Z</dcterms:modified>
</cp:coreProperties>
</file>