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9" r:id="rId4"/>
    <p:sldId id="258" r:id="rId5"/>
    <p:sldId id="268" r:id="rId6"/>
    <p:sldId id="267" r:id="rId7"/>
    <p:sldId id="265" r:id="rId8"/>
    <p:sldId id="263" r:id="rId9"/>
    <p:sldId id="262" r:id="rId10"/>
    <p:sldId id="266" r:id="rId11"/>
    <p:sldId id="264" r:id="rId12"/>
    <p:sldId id="270" r:id="rId13"/>
    <p:sldId id="269" r:id="rId14"/>
    <p:sldId id="261" r:id="rId15"/>
    <p:sldId id="271" r:id="rId16"/>
    <p:sldId id="274" r:id="rId17"/>
    <p:sldId id="273" r:id="rId18"/>
    <p:sldId id="275" r:id="rId19"/>
    <p:sldId id="272" r:id="rId20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2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F2B7186E-0128-4A49-952E-E1D8CE252BF8}" type="datetimeFigureOut">
              <a:rPr lang="hr-HR" smtClean="0"/>
              <a:t>7.6.2017.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86ECD-9A02-4074-B42D-50146863545D}" type="slidenum">
              <a:rPr lang="hr-HR" smtClean="0"/>
              <a:t>‹#›</a:t>
            </a:fld>
            <a:endParaRPr lang="hr-H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18209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7186E-0128-4A49-952E-E1D8CE252BF8}" type="datetimeFigureOut">
              <a:rPr lang="hr-HR" smtClean="0"/>
              <a:t>7.6.2017.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86ECD-9A02-4074-B42D-5014686354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60954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7186E-0128-4A49-952E-E1D8CE252BF8}" type="datetimeFigureOut">
              <a:rPr lang="hr-HR" smtClean="0"/>
              <a:t>7.6.2017.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86ECD-9A02-4074-B42D-50146863545D}" type="slidenum">
              <a:rPr lang="hr-HR" smtClean="0"/>
              <a:t>‹#›</a:t>
            </a:fld>
            <a:endParaRPr lang="hr-HR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3759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7186E-0128-4A49-952E-E1D8CE252BF8}" type="datetimeFigureOut">
              <a:rPr lang="hr-HR" smtClean="0"/>
              <a:t>7.6.2017.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86ECD-9A02-4074-B42D-5014686354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1527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7186E-0128-4A49-952E-E1D8CE252BF8}" type="datetimeFigureOut">
              <a:rPr lang="hr-HR" smtClean="0"/>
              <a:t>7.6.2017.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86ECD-9A02-4074-B42D-50146863545D}" type="slidenum">
              <a:rPr lang="hr-HR" smtClean="0"/>
              <a:t>‹#›</a:t>
            </a:fld>
            <a:endParaRPr lang="hr-H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6944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7186E-0128-4A49-952E-E1D8CE252BF8}" type="datetimeFigureOut">
              <a:rPr lang="hr-HR" smtClean="0"/>
              <a:t>7.6.2017.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86ECD-9A02-4074-B42D-5014686354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767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7186E-0128-4A49-952E-E1D8CE252BF8}" type="datetimeFigureOut">
              <a:rPr lang="hr-HR" smtClean="0"/>
              <a:t>7.6.2017.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86ECD-9A02-4074-B42D-5014686354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15333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7186E-0128-4A49-952E-E1D8CE252BF8}" type="datetimeFigureOut">
              <a:rPr lang="hr-HR" smtClean="0"/>
              <a:t>7.6.2017.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86ECD-9A02-4074-B42D-5014686354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25528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7186E-0128-4A49-952E-E1D8CE252BF8}" type="datetimeFigureOut">
              <a:rPr lang="hr-HR" smtClean="0"/>
              <a:t>7.6.2017.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86ECD-9A02-4074-B42D-5014686354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679960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7186E-0128-4A49-952E-E1D8CE252BF8}" type="datetimeFigureOut">
              <a:rPr lang="hr-HR" smtClean="0"/>
              <a:t>7.6.2017.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86ECD-9A02-4074-B42D-50146863545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418727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7186E-0128-4A49-952E-E1D8CE252BF8}" type="datetimeFigureOut">
              <a:rPr lang="hr-HR" smtClean="0"/>
              <a:t>7.6.2017.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86ECD-9A02-4074-B42D-50146863545D}" type="slidenum">
              <a:rPr lang="hr-HR" smtClean="0"/>
              <a:t>‹#›</a:t>
            </a:fld>
            <a:endParaRPr lang="hr-H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197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F2B7186E-0128-4A49-952E-E1D8CE252BF8}" type="datetimeFigureOut">
              <a:rPr lang="hr-HR" smtClean="0"/>
              <a:t>7.6.2017.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5886ECD-9A02-4074-B42D-50146863545D}" type="slidenum">
              <a:rPr lang="hr-HR" smtClean="0"/>
              <a:t>‹#›</a:t>
            </a:fld>
            <a:endParaRPr lang="hr-HR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413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avujev poj (Pesma rastanka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480" y="311331"/>
            <a:ext cx="609600" cy="6096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ĐAKOVO - SRCE SLAVONIJE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/>
              <a:t>Barbara Vukas, 8</a:t>
            </a:r>
            <a:r>
              <a:rPr lang="hr-HR" dirty="0" smtClean="0"/>
              <a:t>.a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46"/>
          <a:stretch/>
        </p:blipFill>
        <p:spPr>
          <a:xfrm>
            <a:off x="0" y="1"/>
            <a:ext cx="91440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42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katedrala</a:t>
            </a:r>
            <a:endParaRPr lang="hr-H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8" r="28228"/>
          <a:stretch/>
        </p:blipFill>
        <p:spPr>
          <a:xfrm>
            <a:off x="768096" y="2437038"/>
            <a:ext cx="3067304" cy="38447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89" y="2286000"/>
            <a:ext cx="3974677" cy="4023360"/>
          </a:xfrm>
        </p:spPr>
        <p:txBody>
          <a:bodyPr/>
          <a:lstStyle/>
          <a:p>
            <a:r>
              <a:rPr lang="hr-HR" dirty="0"/>
              <a:t>Kamen je dopreman iz Istre, Mađarske, Austrije, Italije i Francuske. </a:t>
            </a:r>
            <a:endParaRPr lang="hr-HR" dirty="0" smtClean="0"/>
          </a:p>
          <a:p>
            <a:r>
              <a:rPr lang="hr-HR" dirty="0" smtClean="0"/>
              <a:t>Projektanti </a:t>
            </a:r>
            <a:r>
              <a:rPr lang="hr-HR" dirty="0"/>
              <a:t>katedrale su bili arhitekti iz Beča Karlo </a:t>
            </a:r>
            <a:r>
              <a:rPr lang="hr-HR" dirty="0" err="1" smtClean="0"/>
              <a:t>Rösner</a:t>
            </a:r>
            <a:r>
              <a:rPr lang="hr-HR" dirty="0" smtClean="0"/>
              <a:t> </a:t>
            </a:r>
            <a:r>
              <a:rPr lang="hr-HR" dirty="0"/>
              <a:t>i </a:t>
            </a:r>
            <a:r>
              <a:rPr lang="hr-HR" dirty="0" smtClean="0"/>
              <a:t>Friedrich </a:t>
            </a:r>
            <a:r>
              <a:rPr lang="hr-HR" dirty="0" err="1" smtClean="0"/>
              <a:t>Schmidt</a:t>
            </a:r>
            <a:r>
              <a:rPr lang="hr-HR" dirty="0" smtClean="0"/>
              <a:t>, </a:t>
            </a:r>
            <a:r>
              <a:rPr lang="hr-HR" dirty="0"/>
              <a:t>a dovršio ju je </a:t>
            </a:r>
            <a:r>
              <a:rPr lang="hr-HR" dirty="0" err="1" smtClean="0"/>
              <a:t>Hermann</a:t>
            </a:r>
            <a:r>
              <a:rPr lang="hr-HR" dirty="0" smtClean="0"/>
              <a:t> Bollé. </a:t>
            </a:r>
            <a:r>
              <a:rPr lang="hr-HR" dirty="0"/>
              <a:t>Unutrašnje uređenje je povjereno njemačkim slikarima koji su živjeli u Rimu, ocu i sinu </a:t>
            </a:r>
            <a:r>
              <a:rPr lang="hr-HR" dirty="0" err="1"/>
              <a:t>Alexandru-Maximilianu</a:t>
            </a:r>
            <a:r>
              <a:rPr lang="hr-HR" dirty="0"/>
              <a:t> i </a:t>
            </a:r>
            <a:r>
              <a:rPr lang="hr-HR" dirty="0" err="1"/>
              <a:t>Ludwigu</a:t>
            </a:r>
            <a:r>
              <a:rPr lang="hr-HR" dirty="0"/>
              <a:t> </a:t>
            </a:r>
            <a:r>
              <a:rPr lang="hr-HR" dirty="0" err="1"/>
              <a:t>Seitzu</a:t>
            </a:r>
            <a:r>
              <a:rPr lang="hr-HR" dirty="0"/>
              <a:t>. </a:t>
            </a:r>
            <a:endParaRPr lang="hr-HR" dirty="0" smtClean="0"/>
          </a:p>
          <a:p>
            <a:r>
              <a:rPr lang="hr-HR" dirty="0" smtClean="0"/>
              <a:t>Katedrala </a:t>
            </a:r>
            <a:r>
              <a:rPr lang="hr-HR" dirty="0"/>
              <a:t>ima 7 oltara, a krase ju 43 fresko slike, 31 kip i 32 reljefa, te orgulje sa 73 registra, tri manuala i </a:t>
            </a:r>
            <a:r>
              <a:rPr lang="hr-HR" dirty="0" smtClean="0"/>
              <a:t>5486 </a:t>
            </a:r>
            <a:r>
              <a:rPr lang="hr-HR" dirty="0"/>
              <a:t>svirala</a:t>
            </a:r>
            <a:r>
              <a:rPr lang="hr-HR" dirty="0" smtClean="0"/>
              <a:t>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2620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ERGELA ĐAKOVO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6" y="1824160"/>
            <a:ext cx="7477171" cy="31288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5" y="5113866"/>
            <a:ext cx="7477171" cy="1195493"/>
          </a:xfrm>
        </p:spPr>
        <p:txBody>
          <a:bodyPr>
            <a:noAutofit/>
          </a:bodyPr>
          <a:lstStyle/>
          <a:p>
            <a:r>
              <a:rPr lang="hr-HR" sz="1800" dirty="0"/>
              <a:t>Povijest Ergele Đakovo počinje osnivanjem biskupije darovnicom deset arapskih konja i jednim pastuhom, iako se za godinu osnivanja uzima 1506. Prema biskupu Bakiću uzgoj konja na vlastelinstvu postoji već 1374</a:t>
            </a:r>
            <a:r>
              <a:rPr lang="hr-HR" sz="1800" dirty="0" smtClean="0"/>
              <a:t>. god</a:t>
            </a:r>
            <a:r>
              <a:rPr lang="hr-HR" sz="1800" dirty="0"/>
              <a:t>. Uzgoj traje i danas u Državnoj ergeli lipicanaca, koja se svrstava među najstarije u Europi, kao i kod sve većeg broja privatnih uzgajivača konja.</a:t>
            </a:r>
          </a:p>
        </p:txBody>
      </p:sp>
    </p:spTree>
    <p:extLst>
      <p:ext uri="{BB962C8B-B14F-4D97-AF65-F5344CB8AC3E}">
        <p14:creationId xmlns:p14="http://schemas.microsoft.com/office/powerpoint/2010/main" val="356416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ERGELA ĐAKOVO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29" y="2993365"/>
            <a:ext cx="4269571" cy="29587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199" y="2285682"/>
            <a:ext cx="3418417" cy="4023360"/>
          </a:xfrm>
        </p:spPr>
        <p:txBody>
          <a:bodyPr/>
          <a:lstStyle/>
          <a:p>
            <a:r>
              <a:rPr lang="hr-HR" dirty="0" smtClean="0"/>
              <a:t>Kraljica Elizabeta II. u pratnji </a:t>
            </a:r>
            <a:r>
              <a:rPr lang="hr-HR" dirty="0"/>
              <a:t>svoga supruga, princa Philipa, te kćeri, princeze </a:t>
            </a:r>
            <a:r>
              <a:rPr lang="hr-HR" dirty="0" err="1"/>
              <a:t>Anne</a:t>
            </a:r>
            <a:r>
              <a:rPr lang="hr-HR" dirty="0"/>
              <a:t> </a:t>
            </a:r>
            <a:r>
              <a:rPr lang="hr-HR" dirty="0" smtClean="0"/>
              <a:t>posjetila je Đakovo 20</a:t>
            </a:r>
            <a:r>
              <a:rPr lang="hr-HR" dirty="0"/>
              <a:t>. listopada 1972</a:t>
            </a:r>
            <a:r>
              <a:rPr lang="hr-HR" dirty="0" smtClean="0"/>
              <a:t>.</a:t>
            </a:r>
          </a:p>
          <a:p>
            <a:r>
              <a:rPr lang="hr-HR" dirty="0" smtClean="0"/>
              <a:t>Osim </a:t>
            </a:r>
            <a:r>
              <a:rPr lang="hr-HR" dirty="0"/>
              <a:t>što je imala prilike vidjeti đakovačku ergelu na njezine obje lokacije – u središtu grada te u </a:t>
            </a:r>
            <a:r>
              <a:rPr lang="hr-HR" dirty="0" err="1"/>
              <a:t>Ivandvoru</a:t>
            </a:r>
            <a:r>
              <a:rPr lang="hr-HR" dirty="0"/>
              <a:t> nedaleko Đakova – Elizabeta II. se i provezla gradom u četveropregu s prelijepim lipicancima koji su je već ranije toliko oduševili.</a:t>
            </a:r>
          </a:p>
        </p:txBody>
      </p:sp>
    </p:spTree>
    <p:extLst>
      <p:ext uri="{BB962C8B-B14F-4D97-AF65-F5344CB8AC3E}">
        <p14:creationId xmlns:p14="http://schemas.microsoft.com/office/powerpoint/2010/main" val="177908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ĐAKOVAČKI VEZOVI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8" r="15880"/>
          <a:stretch/>
        </p:blipFill>
        <p:spPr>
          <a:xfrm>
            <a:off x="768096" y="2286000"/>
            <a:ext cx="4067732" cy="32850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4723" y="1916853"/>
            <a:ext cx="3566160" cy="4441614"/>
          </a:xfrm>
        </p:spPr>
        <p:txBody>
          <a:bodyPr/>
          <a:lstStyle/>
          <a:p>
            <a:r>
              <a:rPr lang="hr-HR" dirty="0"/>
              <a:t>Đakovački vezovi </a:t>
            </a:r>
            <a:r>
              <a:rPr lang="hr-HR" dirty="0" smtClean="0"/>
              <a:t>su </a:t>
            </a:r>
            <a:r>
              <a:rPr lang="hr-HR" dirty="0"/>
              <a:t>najveći hrvatski tradicionalni </a:t>
            </a:r>
            <a:r>
              <a:rPr lang="hr-HR" dirty="0" smtClean="0"/>
              <a:t>festival.</a:t>
            </a:r>
            <a:endParaRPr lang="hr-HR" dirty="0"/>
          </a:p>
          <a:p>
            <a:r>
              <a:rPr lang="hr-HR" dirty="0" smtClean="0"/>
              <a:t>Osnovan je 1967</a:t>
            </a:r>
            <a:r>
              <a:rPr lang="hr-HR" dirty="0"/>
              <a:t>. prigodom međunarodne godine turizma. Festival traje 2 tjedna, te obično završava prvog vikenda u srpnju kada se održava glavni događaj – procesija folklornih grupa iz svih dijelova Hrvatske i gostiju iz inozemstva. </a:t>
            </a:r>
            <a:endParaRPr lang="hr-HR" dirty="0" smtClean="0"/>
          </a:p>
          <a:p>
            <a:r>
              <a:rPr lang="hr-HR" dirty="0" smtClean="0"/>
              <a:t>Te </a:t>
            </a:r>
            <a:r>
              <a:rPr lang="hr-HR" dirty="0"/>
              <a:t>folklorne grupe predstavljaju tradicionalne narodne nošnje te izvode tradicionalne pjesme i plesove, pa čak i običaje. </a:t>
            </a:r>
          </a:p>
        </p:txBody>
      </p:sp>
    </p:spTree>
    <p:extLst>
      <p:ext uri="{BB962C8B-B14F-4D97-AF65-F5344CB8AC3E}">
        <p14:creationId xmlns:p14="http://schemas.microsoft.com/office/powerpoint/2010/main" val="125292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ĐAKOVAČKI VEZOVI</a:t>
            </a:r>
            <a:endParaRPr lang="hr-H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2733" y="2095331"/>
            <a:ext cx="2724150" cy="4023360"/>
          </a:xfrm>
        </p:spPr>
        <p:txBody>
          <a:bodyPr/>
          <a:lstStyle/>
          <a:p>
            <a:r>
              <a:rPr lang="hr-HR" dirty="0" smtClean="0"/>
              <a:t>Također </a:t>
            </a:r>
            <a:r>
              <a:rPr lang="hr-HR" dirty="0"/>
              <a:t>postoje i posebni dijelovi programa kao što su predstavljanje konja i svadbenih kola, utrke konjskih zaprega, preponske utakmice, mimohod čistokrvnih bijelih lipicanaca iz </a:t>
            </a:r>
            <a:r>
              <a:rPr lang="hr-HR" dirty="0" err="1"/>
              <a:t>Ivandvora</a:t>
            </a:r>
            <a:r>
              <a:rPr lang="hr-HR" dirty="0"/>
              <a:t>, u kojem se konji uzgajaju od 1506., koncerti u Đakovačkoj katedrali, te degustacija delicija i vina</a:t>
            </a:r>
            <a:r>
              <a:rPr lang="hr-HR" dirty="0" smtClean="0"/>
              <a:t>.</a:t>
            </a:r>
            <a:endParaRPr lang="hr-HR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3" r="1829" b="13087"/>
          <a:stretch/>
        </p:blipFill>
        <p:spPr>
          <a:xfrm>
            <a:off x="3502829" y="2920661"/>
            <a:ext cx="5045832" cy="29782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4071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muzej Đakovštine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0" y="3362254"/>
            <a:ext cx="3565525" cy="18708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r-HR" dirty="0"/>
              <a:t>Muzej Đakovštine </a:t>
            </a:r>
            <a:r>
              <a:rPr lang="hr-HR" dirty="0" smtClean="0"/>
              <a:t>smješten je u </a:t>
            </a:r>
            <a:r>
              <a:rPr lang="hr-HR" dirty="0"/>
              <a:t>zgradi bivšeg kotara, izgrađenoj potkraj 19. st., u današnjoj ulici Ante Starčevića u Đakovu. </a:t>
            </a:r>
            <a:endParaRPr lang="hr-HR" dirty="0" smtClean="0"/>
          </a:p>
          <a:p>
            <a:r>
              <a:rPr lang="hr-HR" dirty="0" smtClean="0"/>
              <a:t>Stalni </a:t>
            </a:r>
            <a:r>
              <a:rPr lang="hr-HR" dirty="0"/>
              <a:t>postav Muzeja bazira se na etnološkoj, kulturno-povijesnoj i arheološkoj zbirci. Dok su etnološki i kulturno-povijesni stalni postavi otvoreni 2005., odnosno 2006. godine, stalni postav arheologije </a:t>
            </a:r>
            <a:r>
              <a:rPr lang="hr-HR" dirty="0" smtClean="0"/>
              <a:t>otvoren je 8. svibnja </a:t>
            </a:r>
            <a:r>
              <a:rPr lang="hr-HR" dirty="0"/>
              <a:t>2017. godine </a:t>
            </a:r>
            <a:r>
              <a:rPr lang="hr-HR" dirty="0" smtClean="0"/>
              <a:t>te je </a:t>
            </a:r>
            <a:r>
              <a:rPr lang="hr-HR" dirty="0"/>
              <a:t>i taj dio </a:t>
            </a:r>
            <a:r>
              <a:rPr lang="hr-HR" dirty="0" smtClean="0"/>
              <a:t>muzejske </a:t>
            </a:r>
            <a:r>
              <a:rPr lang="hr-HR" dirty="0"/>
              <a:t>građe </a:t>
            </a:r>
            <a:r>
              <a:rPr lang="hr-HR" dirty="0" smtClean="0"/>
              <a:t>postao dostupan </a:t>
            </a:r>
            <a:r>
              <a:rPr lang="hr-HR" dirty="0"/>
              <a:t>javnosti. </a:t>
            </a:r>
          </a:p>
        </p:txBody>
      </p:sp>
    </p:spTree>
    <p:extLst>
      <p:ext uri="{BB962C8B-B14F-4D97-AF65-F5344CB8AC3E}">
        <p14:creationId xmlns:p14="http://schemas.microsoft.com/office/powerpoint/2010/main" val="336254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 GASTRONOMIJI I </a:t>
            </a:r>
            <a:r>
              <a:rPr lang="hr-HR" dirty="0" smtClean="0"/>
              <a:t>VINIMA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0" y="2730257"/>
            <a:ext cx="3565525" cy="31342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544" y="2084832"/>
            <a:ext cx="3566160" cy="4023360"/>
          </a:xfrm>
        </p:spPr>
        <p:txBody>
          <a:bodyPr/>
          <a:lstStyle/>
          <a:p>
            <a:r>
              <a:rPr lang="hr-HR" dirty="0"/>
              <a:t>U Đakovu, kao i u cijeloj Slavoniji, njeguje se posebna gastronomska tradicija. Kroz dugi niz godina stanovnici ovoga kraja očuvali su tradicionalna jela kojima se danas ponose</a:t>
            </a:r>
            <a:r>
              <a:rPr lang="hr-HR" dirty="0" smtClean="0"/>
              <a:t>.</a:t>
            </a:r>
          </a:p>
          <a:p>
            <a:r>
              <a:rPr lang="hr-HR" dirty="0" err="1" smtClean="0"/>
              <a:t>Kulin</a:t>
            </a:r>
            <a:r>
              <a:rPr lang="hr-HR" dirty="0"/>
              <a:t>, šunka, kobasica, slanina i čvarci postali su brand i neizostavni gastronomski užitak u kojemu bi svaki  gost trebao uživati. Tradicionalni način proizvodnje ovih delicija pridonosi njihovoj originalnosti te Đakovo i Đakovštinu ističe kao poseban gastronomski dragulj</a:t>
            </a:r>
            <a:r>
              <a:rPr lang="hr-HR" dirty="0" smtClean="0"/>
              <a:t>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8674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 GASTRONOMIJI I VINIMA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98" y="2760617"/>
            <a:ext cx="4032349" cy="27233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710" y="2285682"/>
            <a:ext cx="3566160" cy="4023360"/>
          </a:xfrm>
        </p:spPr>
        <p:txBody>
          <a:bodyPr/>
          <a:lstStyle/>
          <a:p>
            <a:r>
              <a:rPr lang="hr-HR" dirty="0" smtClean="0"/>
              <a:t>Počeci </a:t>
            </a:r>
            <a:r>
              <a:rPr lang="hr-HR" dirty="0"/>
              <a:t>vinarske i vinogradarske tradicije đakovačko-osječke nadbiskupije sežu u </a:t>
            </a:r>
            <a:r>
              <a:rPr lang="hr-HR" dirty="0" err="1"/>
              <a:t>predtursko</a:t>
            </a:r>
            <a:r>
              <a:rPr lang="hr-HR" dirty="0"/>
              <a:t> doba, a nakon oslobađanja od Turaka osobito obnavljaju biskup Petar Bakić sadnjom vinograda u </a:t>
            </a:r>
            <a:r>
              <a:rPr lang="hr-HR" dirty="0" err="1"/>
              <a:t>Trnavi</a:t>
            </a:r>
            <a:r>
              <a:rPr lang="hr-HR" dirty="0"/>
              <a:t>, proširuje ih biskup Josip </a:t>
            </a:r>
            <a:r>
              <a:rPr lang="hr-HR" dirty="0" err="1"/>
              <a:t>Čolnić</a:t>
            </a:r>
            <a:r>
              <a:rPr lang="hr-HR" dirty="0"/>
              <a:t>. </a:t>
            </a:r>
            <a:endParaRPr lang="hr-HR" dirty="0" smtClean="0"/>
          </a:p>
          <a:p>
            <a:r>
              <a:rPr lang="hr-HR" dirty="0" smtClean="0"/>
              <a:t>Biskup </a:t>
            </a:r>
            <a:r>
              <a:rPr lang="hr-HR" dirty="0"/>
              <a:t>Antun Mandić osniva vinograde u </a:t>
            </a:r>
            <a:r>
              <a:rPr lang="hr-HR" dirty="0" err="1" smtClean="0"/>
              <a:t>Mandićevcu</a:t>
            </a:r>
            <a:r>
              <a:rPr lang="hr-HR" dirty="0" smtClean="0"/>
              <a:t>, </a:t>
            </a:r>
            <a:r>
              <a:rPr lang="hr-HR" dirty="0"/>
              <a:t>na obroncima </a:t>
            </a:r>
            <a:r>
              <a:rPr lang="hr-HR" dirty="0" err="1" smtClean="0"/>
              <a:t>Krndije</a:t>
            </a:r>
            <a:r>
              <a:rPr lang="hr-HR" dirty="0" smtClean="0"/>
              <a:t>, a </a:t>
            </a:r>
            <a:r>
              <a:rPr lang="hr-HR" dirty="0"/>
              <a:t>biskup Josip Juraj Strossmayer gradi podrume u </a:t>
            </a:r>
            <a:r>
              <a:rPr lang="hr-HR" dirty="0" err="1"/>
              <a:t>Trnavi</a:t>
            </a:r>
            <a:r>
              <a:rPr lang="hr-HR" dirty="0"/>
              <a:t> i </a:t>
            </a:r>
            <a:r>
              <a:rPr lang="hr-HR" dirty="0" err="1"/>
              <a:t>Mandićevcu</a:t>
            </a:r>
            <a:r>
              <a:rPr lang="hr-HR" dirty="0" smtClean="0"/>
              <a:t>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109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768096" y="818606"/>
            <a:ext cx="3566160" cy="5490754"/>
          </a:xfrm>
        </p:spPr>
        <p:txBody>
          <a:bodyPr>
            <a:normAutofit/>
          </a:bodyPr>
          <a:lstStyle/>
          <a:p>
            <a:r>
              <a:rPr lang="hr-HR" sz="2800" dirty="0" smtClean="0"/>
              <a:t>Uz sve nabrojano treba li vam dodatni razlog da posjetite Đakovo?</a:t>
            </a:r>
          </a:p>
          <a:p>
            <a:endParaRPr lang="hr-HR" sz="2800" dirty="0" smtClean="0"/>
          </a:p>
          <a:p>
            <a:endParaRPr lang="hr-HR" sz="2800" dirty="0" smtClean="0"/>
          </a:p>
          <a:p>
            <a:pPr algn="r"/>
            <a:r>
              <a:rPr lang="hr-HR" sz="2800" b="1" dirty="0" smtClean="0"/>
              <a:t>Dođite i </a:t>
            </a:r>
            <a:br>
              <a:rPr lang="hr-HR" sz="2800" b="1" dirty="0" smtClean="0"/>
            </a:br>
            <a:r>
              <a:rPr lang="hr-HR" sz="2800" b="1" dirty="0" smtClean="0"/>
              <a:t>uvjerite </a:t>
            </a:r>
            <a:br>
              <a:rPr lang="hr-HR" sz="2800" b="1" dirty="0" smtClean="0"/>
            </a:br>
            <a:r>
              <a:rPr lang="hr-HR" sz="2800" b="1" dirty="0" smtClean="0"/>
              <a:t>se sami </a:t>
            </a:r>
            <a:br>
              <a:rPr lang="hr-HR" sz="2800" b="1" dirty="0" smtClean="0"/>
            </a:br>
            <a:r>
              <a:rPr lang="hr-HR" sz="2800" b="1" dirty="0" smtClean="0"/>
              <a:t>da je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25" y="2514600"/>
            <a:ext cx="3565525" cy="3565525"/>
          </a:xfrm>
        </p:spPr>
      </p:pic>
    </p:spTree>
    <p:extLst>
      <p:ext uri="{BB962C8B-B14F-4D97-AF65-F5344CB8AC3E}">
        <p14:creationId xmlns:p14="http://schemas.microsoft.com/office/powerpoint/2010/main" val="66939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ĐAKOVO - SRCE SLAVONIJE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/>
              <a:t>Barbara Vukas, 8</a:t>
            </a:r>
            <a:r>
              <a:rPr lang="hr-HR" dirty="0" smtClean="0"/>
              <a:t>.a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46"/>
          <a:stretch/>
        </p:blipFill>
        <p:spPr>
          <a:xfrm>
            <a:off x="0" y="1"/>
            <a:ext cx="91440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đakovo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27" y="2286000"/>
            <a:ext cx="3309371" cy="402272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r-HR" dirty="0"/>
              <a:t>Ime Đakovo spominje se prvi put 1239. godine u ispravi hrvatsko - ugarskog kralja Bele IV., kojom biskup </a:t>
            </a:r>
            <a:r>
              <a:rPr lang="hr-HR" dirty="0" err="1"/>
              <a:t>Ponsa</a:t>
            </a:r>
            <a:r>
              <a:rPr lang="hr-HR" dirty="0"/>
              <a:t> dobiva na dar posjede Đakovo i </a:t>
            </a:r>
            <a:r>
              <a:rPr lang="hr-HR" dirty="0" err="1"/>
              <a:t>Breznu</a:t>
            </a:r>
            <a:r>
              <a:rPr lang="hr-HR" dirty="0" smtClean="0"/>
              <a:t>.</a:t>
            </a:r>
          </a:p>
          <a:p>
            <a:r>
              <a:rPr lang="hr-HR" dirty="0" smtClean="0"/>
              <a:t>Istraživanja pokazuju </a:t>
            </a:r>
            <a:r>
              <a:rPr lang="hr-HR" dirty="0"/>
              <a:t>i naseljenost u mlađem kamenom dobu, a ovdje Rimljani grade svoje naselje </a:t>
            </a:r>
            <a:r>
              <a:rPr lang="hr-HR" dirty="0" err="1"/>
              <a:t>Certissiju</a:t>
            </a:r>
            <a:r>
              <a:rPr lang="hr-HR" dirty="0" smtClean="0"/>
              <a:t>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8193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đakovo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47598" y="2084831"/>
            <a:ext cx="4502178" cy="3316901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4872" y="2084832"/>
            <a:ext cx="3206750" cy="4023360"/>
          </a:xfrm>
        </p:spPr>
        <p:txBody>
          <a:bodyPr/>
          <a:lstStyle/>
          <a:p>
            <a:r>
              <a:rPr lang="hr-HR" dirty="0"/>
              <a:t>Grad Đakovo nalazi se u srcu povijesne </a:t>
            </a:r>
            <a:r>
              <a:rPr lang="hr-HR" dirty="0" smtClean="0"/>
              <a:t>pokrajine Slavonije na istoku Republike Hrvatske</a:t>
            </a:r>
            <a:r>
              <a:rPr lang="hr-HR" dirty="0"/>
              <a:t>. </a:t>
            </a:r>
          </a:p>
          <a:p>
            <a:r>
              <a:rPr lang="hr-HR" dirty="0" smtClean="0"/>
              <a:t>U </a:t>
            </a:r>
            <a:r>
              <a:rPr lang="hr-HR" dirty="0"/>
              <a:t>središnjem i najljepšem predjelu Slavonije, na 111 metara nadmorske visine, na đakovačkoj </a:t>
            </a:r>
            <a:r>
              <a:rPr lang="hr-HR" dirty="0" smtClean="0"/>
              <a:t>zaravni, </a:t>
            </a:r>
            <a:r>
              <a:rPr lang="hr-HR" dirty="0"/>
              <a:t>smješteno je Đakovo, sa </a:t>
            </a:r>
            <a:r>
              <a:rPr lang="hr-HR" dirty="0" smtClean="0"/>
              <a:t>30.000 stanovnika, devetnaesti grad </a:t>
            </a:r>
            <a:r>
              <a:rPr lang="hr-HR" dirty="0"/>
              <a:t>po veličini u Republici Hrvatskoj, a drugi u Osječko-baranjskoj županiji</a:t>
            </a:r>
            <a:r>
              <a:rPr lang="hr-HR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150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đakovština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8096" y="2286000"/>
            <a:ext cx="3565525" cy="338298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686810" cy="4023360"/>
          </a:xfrm>
        </p:spPr>
        <p:txBody>
          <a:bodyPr/>
          <a:lstStyle/>
          <a:p>
            <a:r>
              <a:rPr lang="hr-HR" dirty="0"/>
              <a:t>Đakovština obuhvaća područje </a:t>
            </a:r>
            <a:r>
              <a:rPr lang="hr-HR" dirty="0" smtClean="0"/>
              <a:t>sa </a:t>
            </a:r>
            <a:r>
              <a:rPr lang="hr-HR" dirty="0"/>
              <a:t>ukupno 52.260 stanovnika. Čine ju Grad Đakovo i 55 naselja ukupne površine 770 </a:t>
            </a:r>
            <a:r>
              <a:rPr lang="hr-HR" dirty="0" smtClean="0"/>
              <a:t>km</a:t>
            </a:r>
            <a:r>
              <a:rPr lang="hr-HR" baseline="30000" dirty="0" smtClean="0"/>
              <a:t>2</a:t>
            </a:r>
            <a:r>
              <a:rPr lang="hr-HR" dirty="0" smtClean="0"/>
              <a:t>.</a:t>
            </a:r>
          </a:p>
          <a:p>
            <a:r>
              <a:rPr lang="hr-HR" b="1" dirty="0" smtClean="0"/>
              <a:t>Zemljopisni </a:t>
            </a:r>
            <a:r>
              <a:rPr lang="hr-HR" b="1" dirty="0"/>
              <a:t>položaj </a:t>
            </a:r>
            <a:r>
              <a:rPr lang="hr-HR" b="1" dirty="0" smtClean="0"/>
              <a:t>Đakova</a:t>
            </a:r>
            <a:endParaRPr lang="hr-HR" dirty="0"/>
          </a:p>
          <a:p>
            <a:r>
              <a:rPr lang="hr-HR" dirty="0" smtClean="0"/>
              <a:t>sjeverna </a:t>
            </a:r>
            <a:r>
              <a:rPr lang="hr-HR" dirty="0"/>
              <a:t>širina 45º 31</a:t>
            </a:r>
            <a:r>
              <a:rPr lang="hr-HR" dirty="0" smtClean="0"/>
              <a:t>'</a:t>
            </a:r>
            <a:br>
              <a:rPr lang="hr-HR" dirty="0" smtClean="0"/>
            </a:br>
            <a:r>
              <a:rPr lang="hr-HR" dirty="0" smtClean="0"/>
              <a:t>istočna </a:t>
            </a:r>
            <a:r>
              <a:rPr lang="hr-HR" dirty="0"/>
              <a:t>dužina 18º 41'</a:t>
            </a:r>
          </a:p>
          <a:p>
            <a:pPr lvl="0"/>
            <a:r>
              <a:rPr lang="hr-HR" dirty="0" smtClean="0"/>
              <a:t>Površina </a:t>
            </a:r>
            <a:r>
              <a:rPr lang="hr-HR" dirty="0"/>
              <a:t>grada </a:t>
            </a:r>
            <a:r>
              <a:rPr lang="hr-HR" dirty="0" smtClean="0"/>
              <a:t>173</a:t>
            </a:r>
            <a:r>
              <a:rPr lang="hr-HR" dirty="0"/>
              <a:t> </a:t>
            </a:r>
            <a:r>
              <a:rPr lang="hr-HR" i="1" dirty="0" smtClean="0"/>
              <a:t>km</a:t>
            </a:r>
            <a:r>
              <a:rPr lang="hr-HR" baseline="30000" dirty="0" smtClean="0"/>
              <a:t>2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5959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Broj </a:t>
            </a:r>
            <a:r>
              <a:rPr lang="hr-HR" dirty="0" smtClean="0"/>
              <a:t>stanovnika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362" y="2921365"/>
            <a:ext cx="4839490" cy="33452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1871133"/>
            <a:ext cx="2721610" cy="4582160"/>
          </a:xfrm>
        </p:spPr>
        <p:txBody>
          <a:bodyPr/>
          <a:lstStyle/>
          <a:p>
            <a:r>
              <a:rPr lang="hr-HR" dirty="0"/>
              <a:t>Kretanje broja stanovnika užeg područja grada Đakova nakon 2. svjetskog rata:</a:t>
            </a:r>
          </a:p>
          <a:p>
            <a:r>
              <a:rPr lang="hr-HR" dirty="0" smtClean="0"/>
              <a:t>1953</a:t>
            </a:r>
            <a:r>
              <a:rPr lang="hr-HR" dirty="0"/>
              <a:t>.	9.573</a:t>
            </a:r>
          </a:p>
          <a:p>
            <a:r>
              <a:rPr lang="hr-HR" dirty="0"/>
              <a:t>1961.	12.077</a:t>
            </a:r>
          </a:p>
          <a:p>
            <a:r>
              <a:rPr lang="hr-HR" dirty="0"/>
              <a:t>1971.	15.987</a:t>
            </a:r>
          </a:p>
          <a:p>
            <a:r>
              <a:rPr lang="hr-HR" dirty="0"/>
              <a:t>1981.	18.105</a:t>
            </a:r>
          </a:p>
          <a:p>
            <a:r>
              <a:rPr lang="hr-HR" dirty="0"/>
              <a:t>1991.	</a:t>
            </a:r>
            <a:r>
              <a:rPr lang="hr-HR" dirty="0" smtClean="0"/>
              <a:t>20.317</a:t>
            </a:r>
          </a:p>
          <a:p>
            <a:r>
              <a:rPr lang="hr-HR" dirty="0"/>
              <a:t>2001.	</a:t>
            </a:r>
            <a:r>
              <a:rPr lang="hr-HR" dirty="0" smtClean="0"/>
              <a:t>20.912</a:t>
            </a:r>
            <a:endParaRPr lang="hr-HR" dirty="0"/>
          </a:p>
          <a:p>
            <a:r>
              <a:rPr lang="hr-HR" dirty="0" smtClean="0"/>
              <a:t>2011.	27.745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593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ĐAKOVAČKA BISKUPIJA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6"/>
          <a:stretch/>
        </p:blipFill>
        <p:spPr>
          <a:xfrm>
            <a:off x="768096" y="2084832"/>
            <a:ext cx="3565779" cy="35035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9057" y="2084832"/>
            <a:ext cx="3566160" cy="4023360"/>
          </a:xfrm>
        </p:spPr>
        <p:txBody>
          <a:bodyPr/>
          <a:lstStyle/>
          <a:p>
            <a:r>
              <a:rPr lang="hr-HR" dirty="0"/>
              <a:t>Đakovačka biskupija i njeni biskupi ostavili su u gradu brojne dokaze svoga djelovanja. U gradu još i danas postoje brojni dokazi njihova djelovanja. Biskup </a:t>
            </a:r>
            <a:r>
              <a:rPr lang="hr-HR" dirty="0" err="1" smtClean="0"/>
              <a:t>Patačić</a:t>
            </a:r>
            <a:r>
              <a:rPr lang="hr-HR" dirty="0" smtClean="0"/>
              <a:t> </a:t>
            </a:r>
            <a:r>
              <a:rPr lang="hr-HR" dirty="0"/>
              <a:t>1706</a:t>
            </a:r>
            <a:r>
              <a:rPr lang="hr-HR" dirty="0" smtClean="0"/>
              <a:t>. god</a:t>
            </a:r>
            <a:r>
              <a:rPr lang="hr-HR" dirty="0"/>
              <a:t>. obnavlja ergelu.</a:t>
            </a:r>
          </a:p>
          <a:p>
            <a:r>
              <a:rPr lang="hr-HR" dirty="0"/>
              <a:t>Godine 1773. Đakovo postaje središte sjedinjenih biskupija Bosansko-đakovačke i Srijemske koje obuhvaćaju sve sjeveroistočne hrvatske krajeve. </a:t>
            </a:r>
          </a:p>
        </p:txBody>
      </p:sp>
    </p:spTree>
    <p:extLst>
      <p:ext uri="{BB962C8B-B14F-4D97-AF65-F5344CB8AC3E}">
        <p14:creationId xmlns:p14="http://schemas.microsoft.com/office/powerpoint/2010/main" val="155553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ĐAKOVAČKA BISKUPIJA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7" t="-633" r="8519" b="5852"/>
          <a:stretch/>
        </p:blipFill>
        <p:spPr>
          <a:xfrm>
            <a:off x="768096" y="2285999"/>
            <a:ext cx="3973537" cy="33697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3190" y="2285999"/>
            <a:ext cx="3566160" cy="4023360"/>
          </a:xfrm>
        </p:spPr>
        <p:txBody>
          <a:bodyPr/>
          <a:lstStyle/>
          <a:p>
            <a:r>
              <a:rPr lang="hr-HR" dirty="0" smtClean="0"/>
              <a:t>Biskup </a:t>
            </a:r>
            <a:r>
              <a:rPr lang="hr-HR" dirty="0"/>
              <a:t>Antun Mandić otvara, danas najstariju visokoškolsku ustanovu Slavonije i Baranje, Bogoslovno sjemenište. Poduzima i velike gospodarske zahvate na vlastelinstvu, posebice u uzgoju vinograda. </a:t>
            </a:r>
            <a:endParaRPr lang="hr-HR" dirty="0" smtClean="0"/>
          </a:p>
          <a:p>
            <a:r>
              <a:rPr lang="hr-HR" dirty="0" smtClean="0"/>
              <a:t>Ime </a:t>
            </a:r>
            <a:r>
              <a:rPr lang="hr-HR" dirty="0"/>
              <a:t>mu je sačuvano u nadaleko poznatim </a:t>
            </a:r>
            <a:r>
              <a:rPr lang="hr-HR" dirty="0" err="1"/>
              <a:t>mandićevskim</a:t>
            </a:r>
            <a:r>
              <a:rPr lang="hr-HR" dirty="0"/>
              <a:t> vinogradima. </a:t>
            </a:r>
          </a:p>
        </p:txBody>
      </p:sp>
    </p:spTree>
    <p:extLst>
      <p:ext uri="{BB962C8B-B14F-4D97-AF65-F5344CB8AC3E}">
        <p14:creationId xmlns:p14="http://schemas.microsoft.com/office/powerpoint/2010/main" val="56832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BISKUP JOSIP JURAJ STROSSMAYER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71"/>
          <a:stretch/>
        </p:blipFill>
        <p:spPr>
          <a:xfrm>
            <a:off x="768095" y="2084831"/>
            <a:ext cx="3160437" cy="43793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r-HR" dirty="0"/>
              <a:t>Imenovanjem Josipa Jurja Strossmayera biskupom 1849. god. razvoj grada je u novom usponu. Biskupsko vlastelinstvo postaje uzorno gospodarstvo sa znatnim prihodima koji velikom biskupu omogućuje neviđene </a:t>
            </a:r>
            <a:r>
              <a:rPr lang="hr-HR" dirty="0" err="1"/>
              <a:t>mecenske</a:t>
            </a:r>
            <a:r>
              <a:rPr lang="hr-HR" dirty="0"/>
              <a:t> pothvate u Hrvatskoj (HAZU), a Đakovu s novom katedralom, te brojnim crkvenim i gospodarskim zdanjima daje novo lice.</a:t>
            </a:r>
          </a:p>
        </p:txBody>
      </p:sp>
    </p:spTree>
    <p:extLst>
      <p:ext uri="{BB962C8B-B14F-4D97-AF65-F5344CB8AC3E}">
        <p14:creationId xmlns:p14="http://schemas.microsoft.com/office/powerpoint/2010/main" val="192243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KATEDRALA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285" y="1739846"/>
            <a:ext cx="3204981" cy="4568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5" y="2127165"/>
            <a:ext cx="3736171" cy="4023360"/>
          </a:xfrm>
        </p:spPr>
        <p:txBody>
          <a:bodyPr/>
          <a:lstStyle/>
          <a:p>
            <a:r>
              <a:rPr lang="hr-HR" dirty="0"/>
              <a:t>Današnja katedrala-bazilika Sv. Petra sagrađena je u </a:t>
            </a:r>
            <a:r>
              <a:rPr lang="hr-HR" dirty="0" err="1"/>
              <a:t>neogotičko</a:t>
            </a:r>
            <a:r>
              <a:rPr lang="hr-HR" dirty="0"/>
              <a:t>-romanskom stilu. Biskup Strossmayer ju je počeo graditi 1866. godine u 52. godini života i 16. godini biskupske službe. Gradnja je trajala punih 16 godina (do 1882. godine), od toga 4 godine vanjski građevinski radovi, a 12 unutrašnje uređenje katedrale. Za gradnju katedrale potrošeno je </a:t>
            </a:r>
            <a:r>
              <a:rPr lang="hr-HR" dirty="0" smtClean="0"/>
              <a:t>7.000.000 </a:t>
            </a:r>
            <a:r>
              <a:rPr lang="hr-HR" dirty="0"/>
              <a:t>komada opeke koja je pečena u Đakovu. </a:t>
            </a:r>
          </a:p>
        </p:txBody>
      </p:sp>
    </p:spTree>
    <p:extLst>
      <p:ext uri="{BB962C8B-B14F-4D97-AF65-F5344CB8AC3E}">
        <p14:creationId xmlns:p14="http://schemas.microsoft.com/office/powerpoint/2010/main" val="70810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706</TotalTime>
  <Words>950</Words>
  <Application>Microsoft Office PowerPoint</Application>
  <PresentationFormat>On-screen Show (4:3)</PresentationFormat>
  <Paragraphs>62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Tw Cen MT</vt:lpstr>
      <vt:lpstr>Tw Cen MT Condensed</vt:lpstr>
      <vt:lpstr>Wingdings 3</vt:lpstr>
      <vt:lpstr>Integral</vt:lpstr>
      <vt:lpstr>ĐAKOVO - SRCE SLAVONIJE</vt:lpstr>
      <vt:lpstr>đakovo</vt:lpstr>
      <vt:lpstr>đakovo</vt:lpstr>
      <vt:lpstr>đakovština</vt:lpstr>
      <vt:lpstr>Broj stanovnika</vt:lpstr>
      <vt:lpstr>ĐAKOVAČKA BISKUPIJA</vt:lpstr>
      <vt:lpstr>ĐAKOVAČKA BISKUPIJA</vt:lpstr>
      <vt:lpstr>BISKUP JOSIP JURAJ STROSSMAYER</vt:lpstr>
      <vt:lpstr>KATEDRALA</vt:lpstr>
      <vt:lpstr>katedrala</vt:lpstr>
      <vt:lpstr>ERGELA ĐAKOVO</vt:lpstr>
      <vt:lpstr>ERGELA ĐAKOVO</vt:lpstr>
      <vt:lpstr>ĐAKOVAČKI VEZOVI</vt:lpstr>
      <vt:lpstr>ĐAKOVAČKI VEZOVI</vt:lpstr>
      <vt:lpstr>muzej Đakovštine</vt:lpstr>
      <vt:lpstr>O GASTRONOMIJI I VINIMA</vt:lpstr>
      <vt:lpstr>O GASTRONOMIJI I VINIMA</vt:lpstr>
      <vt:lpstr>PowerPoint Presentation</vt:lpstr>
      <vt:lpstr>ĐAKOVO - SRCE SLAVONIJE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Barbara</dc:creator>
  <cp:lastModifiedBy>Topalusic</cp:lastModifiedBy>
  <cp:revision>20</cp:revision>
  <dcterms:created xsi:type="dcterms:W3CDTF">2017-05-26T18:27:58Z</dcterms:created>
  <dcterms:modified xsi:type="dcterms:W3CDTF">2017-06-06T22:33:56Z</dcterms:modified>
</cp:coreProperties>
</file>