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97E0307-B85C-446A-8EF0-0407D435D787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CFE2CC-454D-4466-AC55-B86DA0A87BAE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B647B1BF-4039-460D-A637-65428CBD720E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A39ACE-9343-4EBE-B5CA-AEA240A1DC53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A00F7B-89C5-4DF7-A309-6263220147D4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9C95DE-FD64-4606-AE61-EC1136867CC6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EB0BBD-30FE-4CF1-900A-0C45149F8AF8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1A5F7F-3E81-4C65-A4D1-CB62D5B9DB91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7ECC86-1672-4627-AEFE-EC5485C73905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DCB01F-D966-4C62-B900-0BE008A90C98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73A0EA-7DC7-4964-BB97-B173EF3B859A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0EF52CC-F3D9-41D4-BCE4-C208E61A3F31}" type="datetimeFigureOut">
              <a:rPr lang="en-US" smtClean="0"/>
              <a:pPr/>
              <a:t>6/7/2017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likovni rezultat za BJELOV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6028" y="0"/>
            <a:ext cx="10547497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2106" y="1807534"/>
            <a:ext cx="6807200" cy="1477075"/>
          </a:xfrm>
        </p:spPr>
        <p:txBody>
          <a:bodyPr/>
          <a:lstStyle/>
          <a:p>
            <a:pPr algn="ctr"/>
            <a:r>
              <a:rPr lang="hr-HR" sz="8000" dirty="0"/>
              <a:t>BJELOVAR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2037" y="6356685"/>
            <a:ext cx="8144134" cy="501315"/>
          </a:xfrm>
        </p:spPr>
        <p:txBody>
          <a:bodyPr/>
          <a:lstStyle/>
          <a:p>
            <a:r>
              <a:rPr lang="hr-HR" dirty="0"/>
              <a:t>LUKA RAKO,8.A</a:t>
            </a:r>
          </a:p>
        </p:txBody>
      </p:sp>
    </p:spTree>
    <p:extLst>
      <p:ext uri="{BB962C8B-B14F-4D97-AF65-F5344CB8AC3E}">
        <p14:creationId xmlns:p14="http://schemas.microsoft.com/office/powerpoint/2010/main" val="39642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MANIFESTACIJE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946366"/>
            <a:ext cx="9691588" cy="3989823"/>
          </a:xfrm>
        </p:spPr>
        <p:txBody>
          <a:bodyPr>
            <a:normAutofit fontScale="32500" lnSpcReduction="20000"/>
          </a:bodyPr>
          <a:lstStyle/>
          <a:p>
            <a:r>
              <a:rPr lang="hr-HR" sz="8000" b="1" dirty="0" smtClean="0"/>
              <a:t>Bjelovarski sajam-</a:t>
            </a:r>
            <a:r>
              <a:rPr lang="vi-VN" sz="8000" dirty="0" smtClean="0"/>
              <a:t>niz specijaliziranih događanja na sajamskom prostoru Gudovac u predgrađu grada</a:t>
            </a:r>
            <a:endParaRPr lang="hr-HR" sz="8000" dirty="0" smtClean="0"/>
          </a:p>
          <a:p>
            <a:r>
              <a:rPr lang="hr-HR" sz="8000" b="1" dirty="0" smtClean="0"/>
              <a:t>Terezijana-kulturno-zabavna manifestacija</a:t>
            </a:r>
            <a:r>
              <a:rPr lang="hr-HR" sz="8000" dirty="0" smtClean="0"/>
              <a:t>, koja se održava svake godine drugi vikend u lipnju i nastupaju razni izvođači, u spomen na caricu Tereziju</a:t>
            </a:r>
          </a:p>
          <a:p>
            <a:r>
              <a:rPr lang="hr-HR" sz="8000" b="1" dirty="0" smtClean="0"/>
              <a:t>BOK fest</a:t>
            </a:r>
            <a:r>
              <a:rPr lang="hr-HR" sz="8000" dirty="0" smtClean="0"/>
              <a:t> - kazališni festival od 2003.</a:t>
            </a:r>
          </a:p>
          <a:p>
            <a:r>
              <a:rPr lang="hr-HR" sz="8000" b="1" dirty="0" smtClean="0"/>
              <a:t>Večer nacionalnih manjina</a:t>
            </a:r>
            <a:r>
              <a:rPr lang="hr-HR" sz="8000" dirty="0" smtClean="0"/>
              <a:t> - tradicionalni koncert nacionalnih manjina, na kojem predstavljaju svoju glazbu, plesove i običaje, a održava se krajem studenoga.</a:t>
            </a:r>
          </a:p>
          <a:p>
            <a:r>
              <a:rPr lang="pl-PL" sz="8000" b="1" dirty="0" smtClean="0"/>
              <a:t>Dani sira u gradu sira</a:t>
            </a:r>
            <a:r>
              <a:rPr lang="pl-PL" sz="8000" dirty="0" smtClean="0"/>
              <a:t> - sajam sira, koji se od 2006. održavala u listopadu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30722" name="Picture 2" descr="Slikovni rezultat za terezijana bjelov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079" y="276446"/>
            <a:ext cx="6831365" cy="4082901"/>
          </a:xfrm>
          <a:prstGeom prst="rect">
            <a:avLst/>
          </a:prstGeom>
          <a:noFill/>
        </p:spPr>
      </p:pic>
      <p:pic>
        <p:nvPicPr>
          <p:cNvPr id="30724" name="Picture 4" descr="Slikovni rezultat za terezijana bjelov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554" y="2275368"/>
            <a:ext cx="8157093" cy="4433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MANIFESTACIJE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9416"/>
            <a:ext cx="9652000" cy="4195961"/>
          </a:xfrm>
        </p:spPr>
        <p:txBody>
          <a:bodyPr/>
          <a:lstStyle/>
          <a:p>
            <a:r>
              <a:rPr lang="hr-HR" sz="2800" b="1" dirty="0" smtClean="0"/>
              <a:t>Dani češke kulture</a:t>
            </a:r>
            <a:r>
              <a:rPr lang="hr-HR" sz="2800" dirty="0" smtClean="0"/>
              <a:t> - godišnja kulturna manifestacija, koja promiče kulturu Čeha u Hrvatskoj, održava se početkom svibnja</a:t>
            </a:r>
          </a:p>
          <a:p>
            <a:r>
              <a:rPr lang="vi-VN" sz="2800" b="1" dirty="0" smtClean="0"/>
              <a:t>Međunarodni tjedan udaraljkaša</a:t>
            </a:r>
            <a:r>
              <a:rPr lang="vi-VN" sz="2800" dirty="0" smtClean="0"/>
              <a:t> - niz koncerata udaraljaške</a:t>
            </a:r>
            <a:r>
              <a:rPr lang="hr-HR" sz="2800" dirty="0" smtClean="0"/>
              <a:t> </a:t>
            </a:r>
            <a:r>
              <a:rPr lang="vi-VN" sz="2800" dirty="0" smtClean="0"/>
              <a:t>glazbe, održava se u siječnju</a:t>
            </a:r>
            <a:endParaRPr lang="hr-HR" sz="2800" dirty="0" smtClean="0"/>
          </a:p>
          <a:p>
            <a:r>
              <a:rPr lang="hr-HR" sz="2800" b="1" dirty="0" smtClean="0"/>
              <a:t>Božićni koncert</a:t>
            </a:r>
            <a:r>
              <a:rPr lang="hr-HR" sz="2800" dirty="0" smtClean="0"/>
              <a:t> - tradicionalni gala koncert prije Božića, na kojem nastupaju hrvatski i strani glazbenici</a:t>
            </a:r>
          </a:p>
          <a:p>
            <a:r>
              <a:rPr lang="hr-HR" sz="2800" b="1" dirty="0" smtClean="0"/>
              <a:t>ADVENT U BISKUPSKOM GRADU BJELOVARU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24578" name="Picture 2" descr="Slikovni rezultat za dani češke kulture bjelov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877" y="207336"/>
            <a:ext cx="5715000" cy="4286250"/>
          </a:xfrm>
          <a:prstGeom prst="rect">
            <a:avLst/>
          </a:prstGeom>
          <a:noFill/>
        </p:spPr>
      </p:pic>
      <p:pic>
        <p:nvPicPr>
          <p:cNvPr id="24580" name="Picture 4" descr="Slikovni rezultat za advent u bjelova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5014" y="2830870"/>
            <a:ext cx="4926935" cy="3284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likovni rezultat za BJELOV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877107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352" y="936728"/>
            <a:ext cx="9652000" cy="1143000"/>
          </a:xfrm>
        </p:spPr>
        <p:txBody>
          <a:bodyPr>
            <a:noAutofit/>
          </a:bodyPr>
          <a:lstStyle/>
          <a:p>
            <a:pPr algn="ctr"/>
            <a:r>
              <a:rPr lang="hr-HR" sz="8000" dirty="0" smtClean="0"/>
              <a:t>KRAJ</a:t>
            </a:r>
            <a:endParaRPr lang="hr-HR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6730411" y="5922334"/>
            <a:ext cx="3519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NAPRAVIO: LUKA RAKO, 8.A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BJELOVAR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893" y="2011052"/>
            <a:ext cx="9613861" cy="4063927"/>
          </a:xfrm>
        </p:spPr>
        <p:txBody>
          <a:bodyPr>
            <a:noAutofit/>
          </a:bodyPr>
          <a:lstStyle/>
          <a:p>
            <a:r>
              <a:rPr lang="hr-HR" dirty="0" smtClean="0"/>
              <a:t>Bjelovar</a:t>
            </a:r>
            <a:r>
              <a:rPr lang="hr-HR" dirty="0"/>
              <a:t> je grad u Hrvatskoj, središte Bjelovarsko-bilogorske županije i Bjelovarsko-križevačke </a:t>
            </a:r>
            <a:r>
              <a:rPr lang="hr-HR" dirty="0" smtClean="0"/>
              <a:t>biskupije</a:t>
            </a:r>
          </a:p>
          <a:p>
            <a:r>
              <a:rPr lang="hr-HR" dirty="0" smtClean="0"/>
              <a:t>Jedan </a:t>
            </a:r>
            <a:r>
              <a:rPr lang="hr-HR" dirty="0"/>
              <a:t>je od mlađih gradova u Hrvatskoj, nastao 1756. godine, odlukom carice Marije </a:t>
            </a:r>
            <a:r>
              <a:rPr lang="hr-HR" dirty="0" smtClean="0"/>
              <a:t>Terezije</a:t>
            </a:r>
            <a:endParaRPr lang="hr-HR" dirty="0"/>
          </a:p>
          <a:p>
            <a:r>
              <a:rPr lang="hr-HR" dirty="0"/>
              <a:t>Planski je građen kao poligon i upravno sjedište Križevačke i Đurđevačke graničarske pješačke </a:t>
            </a:r>
            <a:r>
              <a:rPr lang="hr-HR" dirty="0" smtClean="0"/>
              <a:t>pukovnije</a:t>
            </a:r>
          </a:p>
          <a:p>
            <a:r>
              <a:rPr lang="hr-HR" dirty="0" smtClean="0"/>
              <a:t>Ima </a:t>
            </a:r>
            <a:r>
              <a:rPr lang="hr-HR" dirty="0"/>
              <a:t>pravilnu kvadratnu strukturu ulica u središtu </a:t>
            </a:r>
            <a:r>
              <a:rPr lang="hr-HR" dirty="0" smtClean="0"/>
              <a:t>grada</a:t>
            </a:r>
          </a:p>
          <a:p>
            <a:r>
              <a:rPr lang="vi-VN" dirty="0" smtClean="0"/>
              <a:t>Gradonačelnik je Antun Korošec, koji je naslijedio Đurđu Adlešič, nakon što je postala potpredsjednica vlade</a:t>
            </a:r>
            <a:endParaRPr lang="hr-HR" dirty="0" smtClean="0"/>
          </a:p>
        </p:txBody>
      </p:sp>
      <p:pic>
        <p:nvPicPr>
          <p:cNvPr id="1028" name="Picture 4" descr="Slikovni rezultat za bjelovar PLANSKI GRAD IZ ZRA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87" y="2165131"/>
            <a:ext cx="5214201" cy="391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Slikovni rezultat za bjelovar kar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562" y="1830060"/>
            <a:ext cx="4153666" cy="4225815"/>
          </a:xfrm>
          <a:prstGeom prst="rect">
            <a:avLst/>
          </a:prstGeom>
          <a:noFill/>
        </p:spPr>
      </p:pic>
      <p:pic>
        <p:nvPicPr>
          <p:cNvPr id="6" name="Picture 10" descr="Slikovni rezultat za bjelovar gr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0682" y="1783252"/>
            <a:ext cx="3356174" cy="4530591"/>
          </a:xfrm>
          <a:prstGeom prst="rect">
            <a:avLst/>
          </a:prstGeom>
          <a:noFill/>
        </p:spPr>
      </p:pic>
      <p:pic>
        <p:nvPicPr>
          <p:cNvPr id="21508" name="Picture 4" descr="Slikovni rezultat za bjelov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449" y="531629"/>
            <a:ext cx="6329914" cy="4747436"/>
          </a:xfrm>
          <a:prstGeom prst="rect">
            <a:avLst/>
          </a:prstGeom>
          <a:noFill/>
        </p:spPr>
      </p:pic>
      <p:pic>
        <p:nvPicPr>
          <p:cNvPr id="21510" name="Picture 6" descr="Slikovni rezultat za bjelov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864" y="1688694"/>
            <a:ext cx="6191250" cy="4648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419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GEOGRAFSKI SMJEŠTAJ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9416"/>
            <a:ext cx="9511862" cy="4486584"/>
          </a:xfrm>
        </p:spPr>
        <p:txBody>
          <a:bodyPr/>
          <a:lstStyle/>
          <a:p>
            <a:r>
              <a:rPr lang="hr-HR" dirty="0" smtClean="0"/>
              <a:t>Smjestio se </a:t>
            </a:r>
            <a:r>
              <a:rPr lang="hr-HR" dirty="0"/>
              <a:t>u sjeveroistočnom rubnom dijelu plodne lonjsko-ilovske </a:t>
            </a:r>
            <a:r>
              <a:rPr lang="hr-HR" dirty="0" smtClean="0"/>
              <a:t>zavale, položen </a:t>
            </a:r>
            <a:r>
              <a:rPr lang="hr-HR" dirty="0"/>
              <a:t>je </a:t>
            </a:r>
            <a:r>
              <a:rPr lang="hr-HR" dirty="0" smtClean="0"/>
              <a:t>između rječica</a:t>
            </a:r>
            <a:r>
              <a:rPr lang="hr-HR" dirty="0"/>
              <a:t> Bjelovarske i </a:t>
            </a:r>
            <a:r>
              <a:rPr lang="hr-HR" dirty="0" smtClean="0"/>
              <a:t>Plavničke</a:t>
            </a:r>
          </a:p>
          <a:p>
            <a:r>
              <a:rPr lang="hr-HR" dirty="0" smtClean="0"/>
              <a:t>Područje </a:t>
            </a:r>
            <a:r>
              <a:rPr lang="hr-HR" dirty="0"/>
              <a:t>lonjsko-ilovske zavale nalazi se između 120 i 160 m nadmorske visine,a sam grad nalazi se na 135 m nadmorske visine</a:t>
            </a:r>
          </a:p>
          <a:p>
            <a:r>
              <a:rPr lang="hr-HR" dirty="0"/>
              <a:t>Grad Bjelovar je klimatski prijelazan prostor umjereno kontinentalnih </a:t>
            </a:r>
            <a:r>
              <a:rPr lang="hr-HR" dirty="0" smtClean="0"/>
              <a:t>obilježja;</a:t>
            </a:r>
            <a:r>
              <a:rPr lang="hr-HR" dirty="0"/>
              <a:t> </a:t>
            </a:r>
            <a:r>
              <a:rPr lang="hr-HR" dirty="0" smtClean="0"/>
              <a:t>zime</a:t>
            </a:r>
            <a:r>
              <a:rPr lang="hr-HR" dirty="0"/>
              <a:t> u ovom prostoru su umjereno hladne, a ljeta su </a:t>
            </a:r>
            <a:r>
              <a:rPr lang="hr-HR" dirty="0" smtClean="0"/>
              <a:t>topla</a:t>
            </a:r>
          </a:p>
          <a:p>
            <a:r>
              <a:rPr lang="hr-HR" dirty="0" smtClean="0"/>
              <a:t>Pretežno </a:t>
            </a:r>
            <a:r>
              <a:rPr lang="hr-HR" dirty="0"/>
              <a:t>je povoljan godišnji raspored padalina</a:t>
            </a:r>
          </a:p>
        </p:txBody>
      </p:sp>
      <p:pic>
        <p:nvPicPr>
          <p:cNvPr id="4" name="Picture 2" descr="Slikovni rezultat za bjelovar smještaj NA KAR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855" y="1432525"/>
            <a:ext cx="4208257" cy="407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Slikovni rezultat za bjelovar ma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604" y="909484"/>
            <a:ext cx="5734050" cy="5391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37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stanovništvo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9416"/>
            <a:ext cx="9652000" cy="3634613"/>
          </a:xfrm>
        </p:spPr>
        <p:txBody>
          <a:bodyPr>
            <a:normAutofit/>
          </a:bodyPr>
          <a:lstStyle/>
          <a:p>
            <a:r>
              <a:rPr lang="hr-HR" dirty="0" smtClean="0"/>
              <a:t>Bjelovar je sjedište Bjelovarsko-bilogorske županije, ali i prirodno, kulturno i političko središte ovog kraja</a:t>
            </a:r>
          </a:p>
          <a:p>
            <a:r>
              <a:rPr lang="hr-HR" dirty="0" smtClean="0"/>
              <a:t>Grad Bjelovar zauzima ukupnu površinu od 191,9 km</a:t>
            </a:r>
            <a:r>
              <a:rPr lang="hr-HR" baseline="30000" dirty="0" smtClean="0"/>
              <a:t>2</a:t>
            </a:r>
            <a:r>
              <a:rPr lang="hr-HR" dirty="0" smtClean="0"/>
              <a:t>, a administrativno obuhvaća još 31 naselje</a:t>
            </a:r>
          </a:p>
          <a:p>
            <a:r>
              <a:rPr lang="hr-HR" dirty="0" smtClean="0"/>
              <a:t>Na tom prostoru danas živi oko 42.000 stanovnika</a:t>
            </a:r>
          </a:p>
          <a:p>
            <a:r>
              <a:rPr lang="hr-HR" dirty="0" smtClean="0"/>
              <a:t>Prema vjeri, 34.900 ili 86,65% izjasnilo se rimokatolicima, 2.329 ili 5,78% pravoslavcima, 87 ili 0,22% muslimanima, nisu vjernici i ateisti 1449 ili (3,60%)</a:t>
            </a:r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7170" name="AutoShape 2" descr="Slikovni rezultat za bjelovar slike gr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172" name="AutoShape 4" descr="Slikovni rezultat za bjelovar slike gr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7174" name="Picture 6" descr="Slikovni rezultat za bjelovar slike gr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175382" cy="4616067"/>
          </a:xfrm>
          <a:prstGeom prst="rect">
            <a:avLst/>
          </a:prstGeom>
          <a:noFill/>
        </p:spPr>
      </p:pic>
      <p:pic>
        <p:nvPicPr>
          <p:cNvPr id="7180" name="Picture 12" descr="Slikovni rezultat za bjelov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133" y="2587589"/>
            <a:ext cx="5445703" cy="4084277"/>
          </a:xfrm>
          <a:prstGeom prst="rect">
            <a:avLst/>
          </a:prstGeom>
          <a:noFill/>
        </p:spPr>
      </p:pic>
      <p:pic>
        <p:nvPicPr>
          <p:cNvPr id="19458" name="Picture 2" descr="Slikovni rezultat za bjelovar crk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779" y="3253564"/>
            <a:ext cx="6032326" cy="3349256"/>
          </a:xfrm>
          <a:prstGeom prst="rect">
            <a:avLst/>
          </a:prstGeom>
          <a:noFill/>
        </p:spPr>
      </p:pic>
      <p:pic>
        <p:nvPicPr>
          <p:cNvPr id="19460" name="Picture 4" descr="Slikovni rezultat za bjelovar dzamij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7155" y="138223"/>
            <a:ext cx="5427772" cy="4070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GOSPODARSTVO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Bjelovar je </a:t>
            </a:r>
            <a:r>
              <a:rPr lang="hr-HR" dirty="0" smtClean="0"/>
              <a:t>i </a:t>
            </a:r>
            <a:r>
              <a:rPr lang="vi-VN" dirty="0" smtClean="0"/>
              <a:t>gospodarsko središte Bjelovarsko-bilogorske županije</a:t>
            </a:r>
            <a:endParaRPr lang="hr-HR" dirty="0" smtClean="0"/>
          </a:p>
          <a:p>
            <a:r>
              <a:rPr lang="vi-VN" dirty="0" smtClean="0"/>
              <a:t>Uvjeti za poljoprivredu, stočarstvo i šumarstvo vrlo su povoljni pa je grad s okolicom, u tim gospodarskim granama među najrazvijenijima u Hrvatskoj</a:t>
            </a:r>
            <a:endParaRPr lang="hr-HR" dirty="0" smtClean="0"/>
          </a:p>
          <a:p>
            <a:r>
              <a:rPr lang="hr-HR" dirty="0" smtClean="0"/>
              <a:t>Najpoznatiji je po uzgoju goveda</a:t>
            </a:r>
            <a:r>
              <a:rPr lang="vi-VN" dirty="0" smtClean="0"/>
              <a:t> </a:t>
            </a:r>
            <a:endParaRPr lang="hr-HR" dirty="0" smtClean="0"/>
          </a:p>
          <a:p>
            <a:r>
              <a:rPr lang="vi-VN" dirty="0" smtClean="0"/>
              <a:t>U gradu postoji višestoljetna tradicija proizvodnje mlijeka i sireva pa se Bjelovar ponekad naziva i „gradom sira”. Izvorni sirevi su: Bilogorac, Podrav</a:t>
            </a:r>
            <a:r>
              <a:rPr lang="hr-HR" dirty="0" smtClean="0"/>
              <a:t>e</a:t>
            </a:r>
            <a:r>
              <a:rPr lang="vi-VN" dirty="0" smtClean="0"/>
              <a:t>c, Dimsi</a:t>
            </a:r>
            <a:r>
              <a:rPr lang="hr-HR" dirty="0" smtClean="0"/>
              <a:t> itd.</a:t>
            </a:r>
          </a:p>
        </p:txBody>
      </p:sp>
      <p:pic>
        <p:nvPicPr>
          <p:cNvPr id="6148" name="Picture 4" descr="Slikovni rezultat za sir podrav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9402" y="2870792"/>
            <a:ext cx="3391786" cy="3391786"/>
          </a:xfrm>
          <a:prstGeom prst="rect">
            <a:avLst/>
          </a:prstGeom>
          <a:noFill/>
        </p:spPr>
      </p:pic>
      <p:pic>
        <p:nvPicPr>
          <p:cNvPr id="6150" name="Picture 6" descr="Slikovni rezultat za sir dim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27320" y="2743198"/>
            <a:ext cx="2312581" cy="3083442"/>
          </a:xfrm>
          <a:prstGeom prst="rect">
            <a:avLst/>
          </a:prstGeom>
          <a:noFill/>
        </p:spPr>
      </p:pic>
      <p:pic>
        <p:nvPicPr>
          <p:cNvPr id="18434" name="Picture 2" descr="Slikovni rezultat za BILOGORAC SI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1872" y="701750"/>
            <a:ext cx="3838838" cy="2034584"/>
          </a:xfrm>
          <a:prstGeom prst="rect">
            <a:avLst/>
          </a:prstGeom>
          <a:noFill/>
        </p:spPr>
      </p:pic>
      <p:pic>
        <p:nvPicPr>
          <p:cNvPr id="6152" name="Picture 8" descr="Slikovni rezultat za farme krave u bjelova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851" y="429555"/>
            <a:ext cx="5131981" cy="3079190"/>
          </a:xfrm>
          <a:prstGeom prst="rect">
            <a:avLst/>
          </a:prstGeom>
          <a:noFill/>
        </p:spPr>
      </p:pic>
      <p:pic>
        <p:nvPicPr>
          <p:cNvPr id="18436" name="Picture 4" descr="Slikovni rezultat za GOVED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69712" y="2239093"/>
            <a:ext cx="6851650" cy="4469941"/>
          </a:xfrm>
          <a:prstGeom prst="rect">
            <a:avLst/>
          </a:prstGeom>
          <a:noFill/>
        </p:spPr>
      </p:pic>
      <p:pic>
        <p:nvPicPr>
          <p:cNvPr id="18438" name="Picture 6" descr="Slikovni rezultat za šumarstv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8625" y="839972"/>
            <a:ext cx="6481285" cy="4317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Sajam u bjelovaru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Tradicija sajmovanja potječe iz 14. stoljeća, a u 19. i 20.stoljeću, bjelovarski sajam bio je među najvećima u ovom dijelu Europe</a:t>
            </a:r>
            <a:endParaRPr lang="hr-HR" dirty="0" smtClean="0"/>
          </a:p>
          <a:p>
            <a:r>
              <a:rPr lang="vi-VN" dirty="0" smtClean="0"/>
              <a:t>Od 1995. godine, na sajamskom prostoru Gudovac u predgrađu grada, održava se svake godine međunarodni stočarski i gospodarski, jesenski i proljetni sajam</a:t>
            </a: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23554" name="Picture 2" descr="Slikovni rezultat za bjelovar saj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000" y="1602143"/>
            <a:ext cx="6627996" cy="4990043"/>
          </a:xfrm>
          <a:prstGeom prst="rect">
            <a:avLst/>
          </a:prstGeom>
          <a:noFill/>
        </p:spPr>
      </p:pic>
      <p:pic>
        <p:nvPicPr>
          <p:cNvPr id="23556" name="Picture 4" descr="Slikovni rezultat za bjelovar saj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4410" y="2051454"/>
            <a:ext cx="6876238" cy="4076628"/>
          </a:xfrm>
          <a:prstGeom prst="rect">
            <a:avLst/>
          </a:prstGeom>
          <a:noFill/>
        </p:spPr>
      </p:pic>
      <p:pic>
        <p:nvPicPr>
          <p:cNvPr id="23558" name="Picture 6" descr="Slikovni rezultat za bjelovar saj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6877" y="1871330"/>
            <a:ext cx="5932907" cy="3974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VELIKE TVRTKE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32" y="1620048"/>
            <a:ext cx="9652000" cy="4846320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Neke od većih tvrki u Bjelovaru su:</a:t>
            </a:r>
          </a:p>
          <a:p>
            <a:r>
              <a:rPr lang="hr-HR" b="1" dirty="0" smtClean="0"/>
              <a:t>Sirela</a:t>
            </a:r>
            <a:r>
              <a:rPr lang="hr-HR" dirty="0" smtClean="0"/>
              <a:t> je tvornica sireva, jedna od najpoznatijih u Hrvatskoj i susjedstvu</a:t>
            </a:r>
          </a:p>
          <a:p>
            <a:r>
              <a:rPr lang="hr-HR" b="1" dirty="0" smtClean="0"/>
              <a:t>Koestlin</a:t>
            </a:r>
            <a:r>
              <a:rPr lang="hr-HR" dirty="0" smtClean="0"/>
              <a:t> je tvornica keksa i vafla</a:t>
            </a:r>
          </a:p>
          <a:p>
            <a:r>
              <a:rPr lang="hr-HR" b="1" dirty="0" smtClean="0"/>
              <a:t>Troha-dil</a:t>
            </a:r>
            <a:r>
              <a:rPr lang="hr-HR" dirty="0" smtClean="0"/>
              <a:t> je poduzeće za proizvodnju PVC prozora i vrata te drvo-aluminijskih prozora</a:t>
            </a:r>
          </a:p>
          <a:p>
            <a:r>
              <a:rPr lang="vi-VN" b="1" dirty="0" smtClean="0"/>
              <a:t>Prima Commerce </a:t>
            </a:r>
            <a:r>
              <a:rPr lang="vi-VN" dirty="0" smtClean="0"/>
              <a:t>je najveći hrvatski proizvođač namještaja, a ujedno i najveći lanac salona namještaja u Hrvatskoj</a:t>
            </a:r>
            <a:endParaRPr lang="hr-HR" dirty="0" smtClean="0"/>
          </a:p>
          <a:p>
            <a:r>
              <a:rPr lang="hr-HR" dirty="0" smtClean="0"/>
              <a:t>Elektrometal, Iverica, Metalind, Hittner, Esco-Fofonjka, Ljevaonica Bjelovar i još mnoge druge tvrtke također potjeću iz Bjelovara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5122" name="AutoShape 2" descr="Slikovni rezultat za sirela bjelov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124" name="AutoShape 4" descr="Slikovni rezultat za sirela bjelov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26" name="Picture 6" descr="Slikovni rezultat za sirela bjelov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119" y="127591"/>
            <a:ext cx="4083517" cy="2817628"/>
          </a:xfrm>
          <a:prstGeom prst="rect">
            <a:avLst/>
          </a:prstGeom>
          <a:noFill/>
        </p:spPr>
      </p:pic>
      <p:pic>
        <p:nvPicPr>
          <p:cNvPr id="5130" name="Picture 10" descr="Slikovni rezultat za troha-dil bjelov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8754" y="1858774"/>
            <a:ext cx="4861001" cy="4861001"/>
          </a:xfrm>
          <a:prstGeom prst="rect">
            <a:avLst/>
          </a:prstGeom>
          <a:noFill/>
        </p:spPr>
      </p:pic>
      <p:pic>
        <p:nvPicPr>
          <p:cNvPr id="5132" name="Picture 12" descr="Slikovni rezultat za prima commerce bjelov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857" y="4369981"/>
            <a:ext cx="4960320" cy="1967024"/>
          </a:xfrm>
          <a:prstGeom prst="rect">
            <a:avLst/>
          </a:prstGeom>
          <a:noFill/>
        </p:spPr>
      </p:pic>
      <p:pic>
        <p:nvPicPr>
          <p:cNvPr id="17410" name="Picture 2" descr="Slikovni rezultat za koestlin bjelov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9779" y="159489"/>
            <a:ext cx="4335421" cy="2167711"/>
          </a:xfrm>
          <a:prstGeom prst="rect">
            <a:avLst/>
          </a:prstGeom>
          <a:noFill/>
        </p:spPr>
      </p:pic>
      <p:pic>
        <p:nvPicPr>
          <p:cNvPr id="17412" name="Picture 4" descr="Slikovni rezultat za koestlin bjelova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770" y="683514"/>
            <a:ext cx="3714677" cy="2451687"/>
          </a:xfrm>
          <a:prstGeom prst="rect">
            <a:avLst/>
          </a:prstGeom>
          <a:noFill/>
        </p:spPr>
      </p:pic>
      <p:sp>
        <p:nvSpPr>
          <p:cNvPr id="17414" name="AutoShape 6" descr="Slikovni rezultat za Metal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7416" name="AutoShape 8" descr="Slikovni rezultat za Metal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7418" name="AutoShape 10" descr="Slikovni rezultat za Metali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7420" name="Picture 12" descr="Slikovni rezultat za Metali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28925" y="2296634"/>
            <a:ext cx="6496871" cy="3034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POZNATIJE ZNAMENITOSTI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754372"/>
            <a:ext cx="9613861" cy="4894621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hr-HR" dirty="0" smtClean="0"/>
              <a:t>             </a:t>
            </a:r>
            <a:r>
              <a:rPr lang="vi-VN" dirty="0" smtClean="0"/>
              <a:t> </a:t>
            </a:r>
            <a:r>
              <a:rPr lang="hr-HR" dirty="0" smtClean="0"/>
              <a:t>K</a:t>
            </a:r>
            <a:r>
              <a:rPr lang="vi-VN" dirty="0" smtClean="0"/>
              <a:t>atedrala sv. Terezije Avilske</a:t>
            </a:r>
            <a:r>
              <a:rPr lang="hr-HR" dirty="0" smtClean="0"/>
              <a:t>              </a:t>
            </a:r>
          </a:p>
          <a:p>
            <a:pPr algn="r">
              <a:buNone/>
            </a:pPr>
            <a:r>
              <a:rPr lang="hr-HR" dirty="0" smtClean="0"/>
              <a:t>  </a:t>
            </a:r>
            <a:r>
              <a:rPr lang="vi-VN" dirty="0" smtClean="0"/>
              <a:t> građena od 1756. do 1771. </a:t>
            </a:r>
            <a:endParaRPr lang="hr-HR" dirty="0" smtClean="0"/>
          </a:p>
          <a:p>
            <a:pPr algn="r">
              <a:buNone/>
            </a:pPr>
            <a:r>
              <a:rPr lang="hr-HR" dirty="0" smtClean="0"/>
              <a:t>  </a:t>
            </a:r>
            <a:r>
              <a:rPr lang="vi-VN" dirty="0" smtClean="0"/>
              <a:t>na Trgu Eugena Kvaternika</a:t>
            </a:r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r>
              <a:rPr lang="vi-VN" dirty="0" smtClean="0"/>
              <a:t> </a:t>
            </a:r>
            <a:r>
              <a:rPr lang="hr-HR" dirty="0" smtClean="0"/>
              <a:t>Crkva i franjevački samostan sv.         </a:t>
            </a:r>
          </a:p>
          <a:p>
            <a:pPr>
              <a:buNone/>
            </a:pPr>
            <a:r>
              <a:rPr lang="hr-HR" dirty="0" smtClean="0"/>
              <a:t>  Antuna Padovanskoga iz 1936.</a:t>
            </a:r>
          </a:p>
          <a:p>
            <a:pPr>
              <a:buNone/>
            </a:pPr>
            <a:endParaRPr lang="hr-HR" dirty="0" smtClean="0"/>
          </a:p>
        </p:txBody>
      </p:sp>
      <p:pic>
        <p:nvPicPr>
          <p:cNvPr id="4098" name="Picture 2" descr="Slikovni rezultat za crkva i franjevacki samostan sv antuna padovanskog u bjelov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363" y="1743739"/>
            <a:ext cx="4841965" cy="3631474"/>
          </a:xfrm>
          <a:prstGeom prst="rect">
            <a:avLst/>
          </a:prstGeom>
          <a:noFill/>
        </p:spPr>
      </p:pic>
      <p:pic>
        <p:nvPicPr>
          <p:cNvPr id="4100" name="Picture 4" descr="Slikovni rezultat za katedrala svete terezije avilske na trgu eugena kvaternika bjelov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3088" y="3249170"/>
            <a:ext cx="4329764" cy="3247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892595"/>
            <a:ext cx="9654526" cy="4507901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hr-HR" dirty="0" smtClean="0"/>
              <a:t>Paviljon od bračkog </a:t>
            </a:r>
          </a:p>
          <a:p>
            <a:pPr algn="r">
              <a:buNone/>
            </a:pPr>
            <a:r>
              <a:rPr lang="hr-HR" dirty="0" smtClean="0"/>
              <a:t>kamena iz 1943.,</a:t>
            </a:r>
          </a:p>
          <a:p>
            <a:pPr algn="r">
              <a:buNone/>
            </a:pPr>
            <a:r>
              <a:rPr lang="hr-HR" dirty="0" smtClean="0"/>
              <a:t>   u središnjem parku - najveći</a:t>
            </a:r>
          </a:p>
          <a:p>
            <a:pPr algn="r">
              <a:buNone/>
            </a:pPr>
            <a:r>
              <a:rPr lang="hr-HR" dirty="0" smtClean="0"/>
              <a:t>   kameni paviljon u Europi</a:t>
            </a:r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Fontana „Povratak panonskih</a:t>
            </a:r>
          </a:p>
          <a:p>
            <a:pPr>
              <a:buNone/>
            </a:pPr>
            <a:r>
              <a:rPr lang="hr-HR" dirty="0" smtClean="0"/>
              <a:t> kitova”</a:t>
            </a:r>
          </a:p>
          <a:p>
            <a:endParaRPr lang="hr-HR" dirty="0"/>
          </a:p>
        </p:txBody>
      </p:sp>
      <p:pic>
        <p:nvPicPr>
          <p:cNvPr id="3074" name="Picture 2" descr="Slikovni rezultat za fontana u bjelova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309" y="2108638"/>
            <a:ext cx="4358640" cy="3261360"/>
          </a:xfrm>
          <a:prstGeom prst="rect">
            <a:avLst/>
          </a:prstGeom>
          <a:noFill/>
        </p:spPr>
      </p:pic>
      <p:pic>
        <p:nvPicPr>
          <p:cNvPr id="3076" name="Picture 4" descr="Slikovni rezultat za paviljon u bjelova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0316" y="3607715"/>
            <a:ext cx="5496122" cy="3027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114</TotalTime>
  <Words>112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2</vt:lpstr>
      <vt:lpstr>Opulent</vt:lpstr>
      <vt:lpstr>BJELOVAR</vt:lpstr>
      <vt:lpstr>BJELOVAR</vt:lpstr>
      <vt:lpstr>GEOGRAFSKI SMJEŠTAJ</vt:lpstr>
      <vt:lpstr>stanovništvo</vt:lpstr>
      <vt:lpstr>GOSPODARSTVO</vt:lpstr>
      <vt:lpstr>Sajam u bjelovaru</vt:lpstr>
      <vt:lpstr>VELIKE TVRTKE</vt:lpstr>
      <vt:lpstr>POZNATIJE ZNAMENITOSTI</vt:lpstr>
      <vt:lpstr>PowerPoint Presentation</vt:lpstr>
      <vt:lpstr>MANIFESTACIJE</vt:lpstr>
      <vt:lpstr>MANIFESTACIJE</vt:lpstr>
      <vt:lpstr>KRAJ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BJELOVAR</dc:title>
  <dc:creator>camber</dc:creator>
  <cp:lastModifiedBy>Topalusic</cp:lastModifiedBy>
  <cp:revision>13</cp:revision>
  <dcterms:created xsi:type="dcterms:W3CDTF">2017-05-25T09:55:10Z</dcterms:created>
  <dcterms:modified xsi:type="dcterms:W3CDTF">2017-06-06T22:44:58Z</dcterms:modified>
</cp:coreProperties>
</file>