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CRKVA U ŠARENIM BOJAMA I LICIMA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00B050"/>
                </a:solidFill>
              </a:rPr>
              <a:t>KRŠTENI U KRISTOVO IME</a:t>
            </a:r>
            <a:endParaRPr lang="hr-HR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6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Izaberi simbole vezane uz krštenje ili crkvu te ih nacrtaj u bilježnicu: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dirty="0" smtClean="0"/>
              <a:t>  </a:t>
            </a:r>
            <a:r>
              <a:rPr lang="hr-HR" sz="5400" dirty="0" smtClean="0"/>
              <a:t>     </a:t>
            </a:r>
            <a:r>
              <a:rPr lang="el-GR" sz="5400" dirty="0" smtClean="0"/>
              <a:t> </a:t>
            </a:r>
            <a:r>
              <a:rPr lang="hr-HR" sz="5400" dirty="0" smtClean="0"/>
              <a:t>                   </a:t>
            </a:r>
            <a:r>
              <a:rPr lang="el-GR" sz="5400" dirty="0" smtClean="0"/>
              <a:t> </a:t>
            </a:r>
            <a:r>
              <a:rPr lang="hr-HR" sz="5400" dirty="0" smtClean="0"/>
              <a:t>  </a:t>
            </a:r>
            <a:r>
              <a:rPr lang="el-GR" sz="5400" dirty="0" smtClean="0"/>
              <a:t> </a:t>
            </a:r>
            <a:r>
              <a:rPr lang="el-GR" sz="5400" dirty="0"/>
              <a:t>♫     </a:t>
            </a:r>
          </a:p>
          <a:p>
            <a:pPr marL="0" indent="0">
              <a:buNone/>
            </a:pPr>
            <a:endParaRPr lang="hr-HR" sz="5400" dirty="0" smtClean="0"/>
          </a:p>
          <a:p>
            <a:pPr marL="0" indent="0">
              <a:buNone/>
            </a:pPr>
            <a:r>
              <a:rPr lang="hr-HR" sz="5400" dirty="0"/>
              <a:t> </a:t>
            </a:r>
            <a:r>
              <a:rPr lang="hr-HR" sz="5400" dirty="0" smtClean="0"/>
              <a:t>           </a:t>
            </a:r>
            <a:r>
              <a:rPr lang="el-GR" sz="5400" dirty="0" smtClean="0"/>
              <a:t>  </a:t>
            </a:r>
            <a:r>
              <a:rPr lang="hr-HR" sz="5400" dirty="0" smtClean="0"/>
              <a:t>                   </a:t>
            </a:r>
            <a:r>
              <a:rPr lang="ar-AE" sz="5400" dirty="0" smtClean="0"/>
              <a:t>₤</a:t>
            </a:r>
            <a:r>
              <a:rPr lang="ar-AE" sz="4400" dirty="0" smtClean="0"/>
              <a:t> </a:t>
            </a:r>
            <a:r>
              <a:rPr lang="hr-HR" sz="4400" dirty="0" smtClean="0"/>
              <a:t>                  </a:t>
            </a:r>
          </a:p>
          <a:p>
            <a:pPr marL="0" indent="0">
              <a:buNone/>
            </a:pPr>
            <a:endParaRPr lang="hr-HR" sz="4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899" y="4464353"/>
            <a:ext cx="964649" cy="114839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97" y="2989594"/>
            <a:ext cx="1434160" cy="144133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94" y="3276062"/>
            <a:ext cx="1356765" cy="1021868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1509623" y="4615133"/>
            <a:ext cx="672860" cy="99203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Nasmiješeno lice 7"/>
          <p:cNvSpPr/>
          <p:nvPr/>
        </p:nvSpPr>
        <p:spPr>
          <a:xfrm>
            <a:off x="4908430" y="2863970"/>
            <a:ext cx="802257" cy="7591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Mjesec 8"/>
          <p:cNvSpPr/>
          <p:nvPr/>
        </p:nvSpPr>
        <p:spPr>
          <a:xfrm>
            <a:off x="5287992" y="4569414"/>
            <a:ext cx="45719" cy="45719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Mjesec 9"/>
          <p:cNvSpPr/>
          <p:nvPr/>
        </p:nvSpPr>
        <p:spPr>
          <a:xfrm>
            <a:off x="1199072" y="2863970"/>
            <a:ext cx="621102" cy="92302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16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Pomolimo se: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rgbClr val="C00000"/>
                </a:solidFill>
              </a:rPr>
              <a:t>Gospodine bože, stvoritelju svega vidljivoga i nevidljivoga. Vodi k miru naša srca i ujedini ih u svojoj ljubavi. Ojačaj nas i još snažnije poveži. Udaljuj od nas mržnju, zavist i svađe i svima daruj svoga svetoga duha! amen</a:t>
            </a:r>
            <a:endParaRPr lang="hr-H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0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KRŠTENI U KRISTOVO IME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dirty="0"/>
              <a:t> Toga Isusa uskrisi Bog! Svi smo mi tomu svjedoci. </a:t>
            </a:r>
            <a:r>
              <a:rPr lang="hr-HR" dirty="0" smtClean="0"/>
              <a:t>Desnicom </a:t>
            </a:r>
            <a:r>
              <a:rPr lang="hr-HR" dirty="0"/>
              <a:t>dakle </a:t>
            </a:r>
            <a:r>
              <a:rPr lang="hr-HR" dirty="0" smtClean="0"/>
              <a:t>Božjom </a:t>
            </a:r>
            <a:r>
              <a:rPr lang="hr-HR" dirty="0"/>
              <a:t>uzvišen, primio je od Oca Obećanje, Duha Svetoga, i izlio ga kako i sami gledate i slušate. </a:t>
            </a:r>
            <a:r>
              <a:rPr lang="hr-HR" dirty="0" smtClean="0"/>
              <a:t>Ta </a:t>
            </a:r>
            <a:r>
              <a:rPr lang="hr-HR" dirty="0"/>
              <a:t>David nije bio uznesen na nebesa, a veli: </a:t>
            </a:r>
            <a:r>
              <a:rPr lang="hr-HR" dirty="0" smtClean="0"/>
              <a:t>„Reče </a:t>
            </a:r>
            <a:r>
              <a:rPr lang="hr-HR" dirty="0"/>
              <a:t>Gospodin Gospodinu mojemu: `Sjedi mi zdesna` </a:t>
            </a:r>
            <a:r>
              <a:rPr lang="hr-HR" dirty="0" smtClean="0"/>
              <a:t>dok </a:t>
            </a:r>
            <a:r>
              <a:rPr lang="hr-HR" dirty="0"/>
              <a:t>ne </a:t>
            </a:r>
            <a:r>
              <a:rPr lang="hr-HR" dirty="0" smtClean="0"/>
              <a:t>položim </a:t>
            </a:r>
            <a:r>
              <a:rPr lang="hr-HR" dirty="0"/>
              <a:t>neprijatelje tvoje za </a:t>
            </a:r>
            <a:r>
              <a:rPr lang="hr-HR" dirty="0" smtClean="0"/>
              <a:t>podnožje </a:t>
            </a:r>
            <a:r>
              <a:rPr lang="hr-HR" dirty="0"/>
              <a:t>nogama tvojim</a:t>
            </a:r>
            <a:r>
              <a:rPr lang="hr-HR" dirty="0" smtClean="0"/>
              <a:t>! </a:t>
            </a:r>
            <a:r>
              <a:rPr lang="hr-HR" dirty="0"/>
              <a:t>Pouzdano dakle neka znade sav dom </a:t>
            </a:r>
            <a:r>
              <a:rPr lang="hr-HR" dirty="0" err="1"/>
              <a:t>Izraelov</a:t>
            </a:r>
            <a:r>
              <a:rPr lang="hr-HR" dirty="0"/>
              <a:t> da je toga Isusa kojega vi razapeste Bog učinio i Gospodinom i Kristom</a:t>
            </a:r>
            <a:r>
              <a:rPr lang="hr-HR" dirty="0" smtClean="0"/>
              <a:t>.”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97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Kad su to čuli, duboko potreseni rekoše Petru i drugim apostolima: "Što nam je činiti, braćo?" Petar će im: </a:t>
            </a:r>
            <a:r>
              <a:rPr lang="hr-HR" b="1" dirty="0"/>
              <a:t>"Obratite se i svatko od vas neka se krsti u ime Isusa Krista da vam se oproste grijesi i primit ćete dar, Duha Svetoga.</a:t>
            </a:r>
            <a:r>
              <a:rPr lang="hr-HR" dirty="0"/>
              <a:t> Ta za vas je ovo obećanje i za djecu vašu i za sve one izdaleka, koje pozove Gospodin Bog naš." I oni prigrliše riječ njegovu i krstiše se te im se u onaj dan pridruži oko tri tisuće duša. Bijahu postojani u nauku apostolskom, u zajedništvu, lomljenju kruha i molitvama. (</a:t>
            </a:r>
            <a:r>
              <a:rPr lang="hr-HR" dirty="0" err="1"/>
              <a:t>Dj</a:t>
            </a:r>
            <a:r>
              <a:rPr lang="hr-HR" dirty="0"/>
              <a:t> 2, 32-42)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4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293924" cy="442823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3775" y="1725283"/>
            <a:ext cx="5934949" cy="3091131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bg2">
                    <a:lumMod val="50000"/>
                  </a:schemeClr>
                </a:solidFill>
              </a:rPr>
              <a:t>Isus Krist, naš Gospodin i Spasitelj, svojom smrti i uskrsnućem dao nam je trajnu zapovijed da ga slijedimo. Mi trebamo biti svjedoci njegove slave i naviještati ga svim ljudima. Bog Otac nama daje Krista Spasitelja, a Krist nama daje Duha Svetoga koji nas vodi, ljubi i pazi. </a:t>
            </a:r>
            <a:r>
              <a:rPr lang="hr-HR" sz="2400" dirty="0"/>
              <a:t/>
            </a:r>
            <a:br>
              <a:rPr lang="hr-HR" sz="2400" dirty="0"/>
            </a:br>
            <a:endParaRPr lang="hr-HR" sz="2400" dirty="0"/>
          </a:p>
        </p:txBody>
      </p:sp>
      <p:pic>
        <p:nvPicPr>
          <p:cNvPr id="5" name="Rezervirano mjesto sadržaja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r="28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896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868056" y="609600"/>
            <a:ext cx="45719" cy="1150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39" y="1475117"/>
            <a:ext cx="5124091" cy="341606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39947" y="1475117"/>
            <a:ext cx="4692770" cy="3510950"/>
          </a:xfrm>
        </p:spPr>
        <p:txBody>
          <a:bodyPr/>
          <a:lstStyle/>
          <a:p>
            <a:r>
              <a:rPr lang="hr-HR" sz="1800" dirty="0">
                <a:solidFill>
                  <a:srgbClr val="F2B800"/>
                </a:solidFill>
              </a:rPr>
              <a:t>Duha Svetoga prima svaki vjernik po krštenju i time biva uvučen u otajstvo Crkve, po kojoj ima dužnost i sreću biti Kristov učenik i sljedbenik. Kršteni smo u ime Boga Oca, Sina Isusa Krista i Svetoga Duha. Na krštenju nas je svećenik polio vodom koja je znak čišćenja i uranjanja u Isusa Krista, mi smo njegov dio i dio Crkve. Biti kršten znači prihvatiti Isusov i Crkveni nauk.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990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868056" y="609600"/>
            <a:ext cx="45719" cy="80513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68056" y="937393"/>
            <a:ext cx="4661476" cy="4428237"/>
          </a:xfrm>
        </p:spPr>
        <p:txBody>
          <a:bodyPr>
            <a:normAutofit/>
          </a:bodyPr>
          <a:lstStyle/>
          <a:p>
            <a:r>
              <a:rPr lang="hr-HR" sz="1700" dirty="0">
                <a:solidFill>
                  <a:schemeClr val="accent6">
                    <a:lumMod val="50000"/>
                  </a:schemeClr>
                </a:solidFill>
              </a:rPr>
              <a:t>Od samih početaka Crkvi su prilazili različiti ljudi, različitih narodnosti i boje kože. Prvi kršteni su bili </a:t>
            </a:r>
            <a:r>
              <a:rPr lang="hr-HR" sz="1700" dirty="0" err="1">
                <a:solidFill>
                  <a:schemeClr val="accent6">
                    <a:lumMod val="50000"/>
                  </a:schemeClr>
                </a:solidFill>
              </a:rPr>
              <a:t>židovi</a:t>
            </a:r>
            <a:r>
              <a:rPr lang="hr-HR" sz="1700" dirty="0">
                <a:solidFill>
                  <a:schemeClr val="accent6">
                    <a:lumMod val="50000"/>
                  </a:schemeClr>
                </a:solidFill>
              </a:rPr>
              <a:t>, Grci, Arapi, Afrikanci i svi su živjeli u zajedništvu po Isusu Kristu. Isus Krist Petra bira da bude prvi među učenicima i njemu je ostavljeno vodstvo Crkve, tako i danas njegov nasljednik papa vodi Crkvu, a mi smo tu da slijedimo Kristov put. Uvijek imamo pravo i mogućnost pitati „Što nam je činiti“, a Kristove sluge svećenici, a i ostali vjernici tu su da nam na to pitanje daju ispravan odgovor. </a:t>
            </a:r>
            <a:endParaRPr lang="hr-HR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629" y="1456362"/>
            <a:ext cx="5291971" cy="2977615"/>
          </a:xfrm>
        </p:spPr>
      </p:pic>
    </p:spTree>
    <p:extLst>
      <p:ext uri="{BB962C8B-B14F-4D97-AF65-F5344CB8AC3E}">
        <p14:creationId xmlns:p14="http://schemas.microsoft.com/office/powerpoint/2010/main" val="30147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759750" cy="166777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85970" y="1313010"/>
            <a:ext cx="3994656" cy="3888718"/>
          </a:xfrm>
        </p:spPr>
        <p:txBody>
          <a:bodyPr/>
          <a:lstStyle/>
          <a:p>
            <a:r>
              <a:rPr lang="hr-HR" sz="2400" dirty="0">
                <a:solidFill>
                  <a:srgbClr val="FF0000"/>
                </a:solidFill>
              </a:rPr>
              <a:t>Isus Krist nas poziva da rastemo u zajedništvu, vjeri, molitvi i svetoj misi. Poziva sve vjernike svoje Crkve, bilo koje boje kože i narodnosti, da žive zajedno u ljubavi kao što i sam Isus Krist nas voli. 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45" y="984709"/>
            <a:ext cx="5822830" cy="4373317"/>
          </a:xfrm>
        </p:spPr>
      </p:pic>
    </p:spTree>
    <p:extLst>
      <p:ext uri="{BB962C8B-B14F-4D97-AF65-F5344CB8AC3E}">
        <p14:creationId xmlns:p14="http://schemas.microsoft.com/office/powerpoint/2010/main" val="2973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ploče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u="sng" dirty="0" smtClean="0"/>
              <a:t>Kršteni u </a:t>
            </a:r>
            <a:r>
              <a:rPr lang="hr-HR" sz="2800" b="1" u="sng" dirty="0" err="1" smtClean="0"/>
              <a:t>kristovo</a:t>
            </a:r>
            <a:r>
              <a:rPr lang="hr-HR" sz="2800" b="1" u="sng" dirty="0" smtClean="0"/>
              <a:t> ime</a:t>
            </a:r>
          </a:p>
          <a:p>
            <a:pPr marL="0" indent="0">
              <a:buNone/>
            </a:pPr>
            <a:r>
              <a:rPr lang="hr-HR" sz="2800" dirty="0"/>
              <a:t>Isus Krist nas poziva da rastemo u zajedništvu, vjeri, molitvi i svetoj misi.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Nacrtati nekoliko osoba okupljenih oko </a:t>
            </a:r>
            <a:r>
              <a:rPr lang="hr-HR" sz="2800" dirty="0" smtClean="0"/>
              <a:t>križa </a:t>
            </a:r>
            <a:r>
              <a:rPr lang="hr-HR" sz="2800" dirty="0"/>
              <a:t>ili kruha te ih </a:t>
            </a:r>
            <a:r>
              <a:rPr lang="hr-HR" sz="2800" dirty="0" smtClean="0"/>
              <a:t>obojati </a:t>
            </a:r>
            <a:r>
              <a:rPr lang="hr-HR" sz="2800" dirty="0"/>
              <a:t>u različite boje. </a:t>
            </a:r>
          </a:p>
        </p:txBody>
      </p:sp>
    </p:spTree>
    <p:extLst>
      <p:ext uri="{BB962C8B-B14F-4D97-AF65-F5344CB8AC3E}">
        <p14:creationId xmlns:p14="http://schemas.microsoft.com/office/powerpoint/2010/main" val="27254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61</TotalTime>
  <Words>592</Words>
  <Application>Microsoft Office PowerPoint</Application>
  <PresentationFormat>Široki zaslon</PresentationFormat>
  <Paragraphs>19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Tw Cen MT</vt:lpstr>
      <vt:lpstr>Kapljica</vt:lpstr>
      <vt:lpstr>CRKVA U ŠARENIM BOJAMA I LICIMA</vt:lpstr>
      <vt:lpstr>Pomolimo se:</vt:lpstr>
      <vt:lpstr>KRŠTENI U KRISTOVO IME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Plan ploče</vt:lpstr>
      <vt:lpstr>Izaberi simbole vezane uz krštenje ili crkvu te ih nacrtaj u bilježnicu: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CRKVA U ŠARENIM BOJAMA I LICIMA</dc:title>
  <dc:creator>Madlena Kovac</dc:creator>
  <cp:lastModifiedBy>Madlena Kovac</cp:lastModifiedBy>
  <cp:revision>7</cp:revision>
  <dcterms:created xsi:type="dcterms:W3CDTF">2020-04-21T08:21:57Z</dcterms:created>
  <dcterms:modified xsi:type="dcterms:W3CDTF">2020-04-21T09:23:31Z</dcterms:modified>
</cp:coreProperties>
</file>