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wmf" ContentType="image/x-wmf"/>
  <Override PartName="/ppt/media/image7.wmf" ContentType="image/x-wmf"/>
  <Override PartName="/ppt/media/image9.png" ContentType="image/png"/>
  <Override PartName="/ppt/media/image8.wmf" ContentType="image/x-wmf"/>
  <Override PartName="/ppt/media/image10.png" ContentType="image/png"/>
  <Override PartName="/ppt/media/hdphoto1.wdp" ContentType="image/vnd.ms-photo"/>
  <Override PartName="/ppt/media/image11.png" ContentType="image/png"/>
  <Override PartName="/ppt/media/hdphoto2.wdp" ContentType="image/vnd.ms-photo"/>
  <Override PartName="/ppt/media/image12.png" ContentType="image/png"/>
  <Override PartName="/ppt/media/hdphoto3.wdp" ContentType="image/vnd.ms-photo"/>
  <Override PartName="/ppt/media/image13.png" ContentType="image/png"/>
  <Override PartName="/ppt/media/image14.wmf" ContentType="image/x-wmf"/>
  <Override PartName="/ppt/media/image15.jpeg" ContentType="image/jpeg"/>
  <Override PartName="/ppt/media/image16.png" ContentType="image/png"/>
  <Override PartName="/ppt/media/image17.wmf" ContentType="image/x-wmf"/>
  <Override PartName="/ppt/media/image18.wmf" ContentType="image/x-wmf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63780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4032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3564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63780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4032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909720" y="332640"/>
            <a:ext cx="80150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3780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34032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3564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3780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34032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09720" y="332640"/>
            <a:ext cx="80150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40400" y="939960"/>
            <a:ext cx="7344360" cy="323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Uredite stil naslova matrice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" name="Slika 5" descr=""/>
          <p:cNvPicPr/>
          <p:nvPr/>
        </p:nvPicPr>
        <p:blipFill>
          <a:blip r:embed="rId3"/>
          <a:stretch/>
        </p:blipFill>
        <p:spPr>
          <a:xfrm>
            <a:off x="69480" y="6281640"/>
            <a:ext cx="725040" cy="507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00" spc="-1" strike="noStrike">
                <a:solidFill>
                  <a:srgbClr val="000000"/>
                </a:solidFill>
                <a:latin typeface="Tahoma"/>
              </a:rPr>
              <a:t>Kliknite za uređivanje oblika teksta</a:t>
            </a:r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</a:rPr>
              <a:t>Druga razina konture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</a:rPr>
              <a:t>Treća razina konture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</a:rPr>
              <a:t>Četvrta razina kontura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35640" y="6489360"/>
            <a:ext cx="8208000" cy="3956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909720" y="332640"/>
            <a:ext cx="8015040" cy="790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Uredite stil naslova matrice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Uredite stilove teksta matrice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Druga razina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eb641b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  <a:ea typeface="Tahoma"/>
              </a:rPr>
              <a:t>Treća razina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39639d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  <a:ea typeface="Tahoma"/>
              </a:rPr>
              <a:t>Četvrta razina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4" marL="1554480" indent="-228240">
              <a:lnSpc>
                <a:spcPct val="100000"/>
              </a:lnSpc>
              <a:spcBef>
                <a:spcPts val="281"/>
              </a:spcBef>
              <a:buClr>
                <a:srgbClr val="474b78"/>
              </a:buClr>
              <a:buFont typeface="Arial"/>
              <a:buChar char="•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  <a:ea typeface="Tahoma"/>
              </a:rPr>
              <a:t>Peta razina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574840" y="6516720"/>
            <a:ext cx="349920" cy="34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5CC5BA0-BA70-41EE-9C74-8CBE48C0F08E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5868000" y="6525360"/>
            <a:ext cx="2437920" cy="359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D5215AF-B7ED-40CE-97B8-1696DAAAC2E4}" type="datetime1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01.06.2020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935640" y="6489360"/>
            <a:ext cx="4932360" cy="395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0" y="0"/>
            <a:ext cx="9143640" cy="18828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8"/>
          <p:cNvSpPr/>
          <p:nvPr/>
        </p:nvSpPr>
        <p:spPr>
          <a:xfrm>
            <a:off x="0" y="-27360"/>
            <a:ext cx="850680" cy="6885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Slika 10" descr=""/>
          <p:cNvPicPr/>
          <p:nvPr/>
        </p:nvPicPr>
        <p:blipFill>
          <a:blip r:embed="rId3"/>
          <a:stretch/>
        </p:blipFill>
        <p:spPr>
          <a:xfrm>
            <a:off x="49680" y="6271560"/>
            <a:ext cx="751320" cy="5076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1.wdp"/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microsoft.com/office/2007/relationships/hdphoto" Target="../media/hdphoto3.wdp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040400" y="939960"/>
            <a:ext cx="7344360" cy="32396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6. MULTIMEDIJA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043640" y="4522320"/>
            <a:ext cx="7344360" cy="125964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hr-HR" sz="3600" spc="-1" strike="noStrike">
                <a:solidFill>
                  <a:srgbClr val="ffffff"/>
                </a:solidFill>
                <a:latin typeface="Tahoma"/>
                <a:ea typeface="Tahoma"/>
              </a:rPr>
              <a:t>6.1 Prisjetimo se – Planiranje fotografija, videa i zvuka</a:t>
            </a:r>
            <a:endParaRPr b="0" lang="hr-HR" sz="36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ka 6" descr=""/>
          <p:cNvPicPr/>
          <p:nvPr/>
        </p:nvPicPr>
        <p:blipFill>
          <a:blip r:embed="rId1"/>
          <a:stretch/>
        </p:blipFill>
        <p:spPr>
          <a:xfrm>
            <a:off x="2670840" y="4119120"/>
            <a:ext cx="4492800" cy="236988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ZUMIRANJE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935640" y="1484640"/>
            <a:ext cx="8208000" cy="3020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Zumirati -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objektivom približavati ili udaljavati sliku objekta (u fotografiji, filmu, televiziji);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približavati sliku promatraču uz pomoć različitih fokusnih dužina leće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Zumiranje se postiže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optički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, pomoću rasporeda leća za manipulaciju svjetlom koji ulazi u fotoaparat, čime se subjekt čini bliže ili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digitalno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izrezivanjem slike kako bi se subjekt pojavio bliže nego što stvarno jest.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DD4AD1A-B6F7-415E-BD02-F5D52359C952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SAVJETI ZA ZVUK I VIDEO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517E30C-6DD3-48FE-AE23-4708880B0E3F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39" name="Slika 5" descr=""/>
          <p:cNvPicPr/>
          <p:nvPr/>
        </p:nvPicPr>
        <p:blipFill>
          <a:blip r:embed="rId1"/>
          <a:stretch/>
        </p:blipFill>
        <p:spPr>
          <a:xfrm>
            <a:off x="2329200" y="3148200"/>
            <a:ext cx="1570680" cy="1531800"/>
          </a:xfrm>
          <a:prstGeom prst="rect">
            <a:avLst/>
          </a:prstGeom>
          <a:ln>
            <a:noFill/>
          </a:ln>
        </p:spPr>
      </p:pic>
      <p:pic>
        <p:nvPicPr>
          <p:cNvPr id="140" name="Slika 6" descr=""/>
          <p:cNvPicPr/>
          <p:nvPr/>
        </p:nvPicPr>
        <p:blipFill>
          <a:blip r:embed="rId2"/>
          <a:stretch/>
        </p:blipFill>
        <p:spPr>
          <a:xfrm>
            <a:off x="5320080" y="3214080"/>
            <a:ext cx="1809720" cy="18669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1300320" y="1765800"/>
            <a:ext cx="2886480" cy="1046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c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vanjsku buku svesti na minimum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 rot="21120000">
            <a:off x="1360800" y="5182560"/>
            <a:ext cx="2477880" cy="1046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Polako pomicati kameru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 rot="388200">
            <a:off x="6252480" y="5256360"/>
            <a:ext cx="2270520" cy="1046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3cc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Ne zumirati objekt previše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 rot="1118400">
            <a:off x="6329880" y="2030760"/>
            <a:ext cx="2367000" cy="1046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Trajanje snimki od 30-45 sek</a:t>
            </a:r>
            <a:endParaRPr b="0" lang="hr-HR" sz="24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SAŽETAK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935640" y="1484640"/>
            <a:ext cx="820800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Mobitel ili pametni telefon kao uređaj sve u jednom ima: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kameru 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fotoaparat 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mikrofon i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zvučnike.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Svaka datoteka pored svog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naziva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dobije 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nastavak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koji ovisi o vrsti datoteke.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Profesionalni fotografi za fotografiranje koriste pravilo trećina ili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pravilo zlatnog reza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Za fotografiju je važna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svjetlost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4ACB538-8B3F-4CAA-B48C-13387DC240DA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48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PLAN IZRADE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935640" y="1577160"/>
            <a:ext cx="8208000" cy="4864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Pri planiranju digitalnog uratka moraš razmisliti: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što želiš reći i pokazati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svojim digitalnim uratkom (reklamu, pohvalu, gdje smo bili, educirati, …)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kome ćeš ga namijeniti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, kojoj publici (učiteljima, roditeljima, znanstvenicima)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lphaLcParenR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kako ćeš to reći i pokazati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, odnosno koje ćeš medije koristiti (slikom, videom, internetom)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 odgovorima na prethodna pitanja ovisit će izbor: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programa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alata i 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potrebnih uređaja.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7F835AA-9A26-495E-9B7E-535E1C086BDF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89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lika 8" descr=""/>
          <p:cNvPicPr/>
          <p:nvPr/>
        </p:nvPicPr>
        <p:blipFill>
          <a:blip r:embed="rId1"/>
          <a:stretch/>
        </p:blipFill>
        <p:spPr>
          <a:xfrm>
            <a:off x="5868000" y="2663640"/>
            <a:ext cx="1787040" cy="1787040"/>
          </a:xfrm>
          <a:prstGeom prst="rect">
            <a:avLst/>
          </a:prstGeom>
          <a:ln>
            <a:noFill/>
          </a:ln>
        </p:spPr>
      </p:pic>
      <p:pic>
        <p:nvPicPr>
          <p:cNvPr id="91" name="Slika 7" descr=""/>
          <p:cNvPicPr/>
          <p:nvPr/>
        </p:nvPicPr>
        <p:blipFill>
          <a:blip r:embed="rId2"/>
          <a:stretch/>
        </p:blipFill>
        <p:spPr>
          <a:xfrm>
            <a:off x="3648240" y="1660680"/>
            <a:ext cx="2791800" cy="172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909720" y="332640"/>
            <a:ext cx="80150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UREĐAJI ZA SNIMANJE ZVUKOVA, FOTOGRAFIJA I VIDEOZAPISA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935640" y="3233520"/>
            <a:ext cx="8015040" cy="3255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video kamera za video,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fotoaparat za fotografiju,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diktafon za zvukove,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pametnim telefonom video, fotografija i zvuk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 što trebamo pripaziti da nam snimke i fotografije budu kvalitetne?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1EA2765-44E5-4C88-AC24-1CD6E2C8B77E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95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96" name="Slika 6" descr=""/>
          <p:cNvPicPr/>
          <p:nvPr/>
        </p:nvPicPr>
        <p:blipFill>
          <a:blip r:embed="rId3"/>
          <a:stretch/>
        </p:blipFill>
        <p:spPr>
          <a:xfrm>
            <a:off x="7285680" y="2112120"/>
            <a:ext cx="1652040" cy="12495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PRIJENOS DATOTEKA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935640" y="1484640"/>
            <a:ext cx="799236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Mobitel, pametni telefon, digitalni fotoaparat ili kamera spajaju se s računalom pomoću USB kabela.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Snimke i fotografije s mobitela se prebacuju na računalo kao i sve druge datoteke.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1FACA34-818C-4995-BBBD-A834487F1BA8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00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01" name="Slika 5" descr=""/>
          <p:cNvPicPr/>
          <p:nvPr/>
        </p:nvPicPr>
        <p:blipFill>
          <a:blip r:embed="rId1"/>
          <a:stretch/>
        </p:blipFill>
        <p:spPr>
          <a:xfrm>
            <a:off x="2629800" y="3606840"/>
            <a:ext cx="4844160" cy="25707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DATOTEKA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935640" y="1656360"/>
            <a:ext cx="7992360" cy="4784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Datoteka je digitalni zapis podataka.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Svaka datoteka pored svog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naziva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dobije 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nastavak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koji ovisi o vrsti datoteke.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Digitalni fotoaparati i kamere spremaju fotografije i snimke u obliku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datoteka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AA11DA6-6BA8-4121-B1D0-6DF39B3090CC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06" name="Slika 5" descr=""/>
          <p:cNvPicPr/>
          <p:nvPr/>
        </p:nvPicPr>
        <p:blipFill>
          <a:blip r:embed="rId1"/>
          <a:stretch/>
        </p:blipFill>
        <p:spPr>
          <a:xfrm>
            <a:off x="1482840" y="4048920"/>
            <a:ext cx="7266960" cy="19962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FORMATI DATOTEKA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C101499-39B0-4E7E-AC29-687F539E06EA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1087560" y="1489680"/>
            <a:ext cx="39816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Formati </a:t>
            </a:r>
            <a:r>
              <a:rPr b="1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zvučnih</a:t>
            </a: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 datoteka: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.mp3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.wma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.aac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.waw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.voc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1087560" y="3963240"/>
            <a:ext cx="433476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Formati </a:t>
            </a:r>
            <a:r>
              <a:rPr b="1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grafičkih</a:t>
            </a: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 datoteka: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.jpg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.png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.gif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.bmp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.tiff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5422680" y="1437120"/>
            <a:ext cx="382968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Formati </a:t>
            </a:r>
            <a:r>
              <a:rPr b="1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video</a:t>
            </a: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 datoteka: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.avi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.mov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.wmv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.mpeg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.divx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ahoma"/>
                <a:ea typeface="Tahoma"/>
              </a:rPr>
              <a:t>.xvid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13" name="Slika 3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905880" y="2179080"/>
            <a:ext cx="1150200" cy="1404000"/>
          </a:xfrm>
          <a:prstGeom prst="rect">
            <a:avLst/>
          </a:prstGeom>
          <a:ln>
            <a:noFill/>
          </a:ln>
        </p:spPr>
      </p:pic>
      <p:pic>
        <p:nvPicPr>
          <p:cNvPr id="114" name="Slika 33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682000" y="2139120"/>
            <a:ext cx="1257480" cy="1432080"/>
          </a:xfrm>
          <a:prstGeom prst="rect">
            <a:avLst/>
          </a:prstGeom>
          <a:ln>
            <a:noFill/>
          </a:ln>
        </p:spPr>
      </p:pic>
      <p:pic>
        <p:nvPicPr>
          <p:cNvPr id="115" name="Slika 37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682000" y="4805280"/>
            <a:ext cx="1257480" cy="14878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PRAVILO ZLATNOG REZA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935640" y="1298880"/>
            <a:ext cx="8208000" cy="2583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Fotografija se podijeli na 9 jednakih dijelova tako da se presiječe dvjema okomitim i dvjema horizontalnim crtama u pravilnim razmacima.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Tako se dobije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9 pravokutnika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jednakih dimenzija 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4 točke sjecišta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Te su linije i točke sjecišta dijelovi fotografije na kojima bi se trebali nalaziti njezini najvažniji elementi.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655310A-9918-41D0-8CB3-31558D6DEF5C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20" name="Slika 6" descr=""/>
          <p:cNvPicPr/>
          <p:nvPr/>
        </p:nvPicPr>
        <p:blipFill>
          <a:blip r:embed="rId1"/>
          <a:stretch/>
        </p:blipFill>
        <p:spPr>
          <a:xfrm>
            <a:off x="2328840" y="3891960"/>
            <a:ext cx="5176800" cy="25884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909720" y="33264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SVJETLOST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935640" y="1484640"/>
            <a:ext cx="799236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Za fotografiju je važna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svjetlost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Kad fotografiramo, moramo paziti na izvor svjetlosti.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Izvor svjetlosti mora biti iza kamere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Izvor svjetlosti mora osvjetljavati ono što želimo fotografirati, a ne kameru.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9AA2173-ADEA-4EE3-8F1A-0B0F39A1FDE1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24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25" name="Slika 5" descr=""/>
          <p:cNvPicPr/>
          <p:nvPr/>
        </p:nvPicPr>
        <p:blipFill>
          <a:blip r:embed="rId1"/>
          <a:stretch/>
        </p:blipFill>
        <p:spPr>
          <a:xfrm>
            <a:off x="2824200" y="3669480"/>
            <a:ext cx="4186080" cy="27720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lika 6" descr=""/>
          <p:cNvPicPr/>
          <p:nvPr/>
        </p:nvPicPr>
        <p:blipFill>
          <a:blip r:embed="rId1"/>
          <a:stretch/>
        </p:blipFill>
        <p:spPr>
          <a:xfrm>
            <a:off x="3240360" y="3856320"/>
            <a:ext cx="3877560" cy="258480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909720" y="416160"/>
            <a:ext cx="80150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KADAR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935640" y="1378080"/>
            <a:ext cx="8314200" cy="5063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Kadar je u fotografiji određen širinom objektiva.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Kadar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je dio filma u kojemu se bez ikakvih promatračkih prekida prati prizorno zbivanje.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Snimka ostvarena uključenjem kamere i njezinim isključenjem naziva se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snimljeni kadar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Kadrovi se u filmskom djelu međusobno razdvajaju montažnim prijelazom.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C911D5A0-AD2A-4C67-AA54-4AF471AF36EE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Prisjetimo se – Planiranje fotografija, videa i zvuka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5 PLAVO</Template>
  <TotalTime>238</TotalTime>
  <Application>LibreOffice/6.2.5.2$Windows_X86_64 LibreOffice_project/1ec314fa52f458adc18c4f025c545a4e8b22c159</Application>
  <Words>765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2018-08-10T06:13:01Z</dcterms:created>
  <dc:creator>Daniela</dc:creator>
  <dc:description/>
  <dc:language>hr-HR</dc:language>
  <cp:lastModifiedBy/>
  <dcterms:modified xsi:type="dcterms:W3CDTF">2020-06-01T10:17:16Z</dcterms:modified>
  <cp:revision>32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