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3.png" ContentType="image/png"/>
  <Override PartName="/ppt/media/hdphoto4.wdp" ContentType="image/vnd.ms-photo"/>
  <Override PartName="/ppt/media/image1.jpeg" ContentType="image/jpeg"/>
  <Override PartName="/ppt/media/image2.png" ContentType="image/png"/>
  <Override PartName="/ppt/media/image6.jpeg" ContentType="image/jpeg"/>
  <Override PartName="/ppt/media/image4.png" ContentType="image/png"/>
  <Override PartName="/ppt/media/image5.png" ContentType="image/png"/>
  <Override PartName="/ppt/media/image7.png" ContentType="image/png"/>
  <Override PartName="/ppt/media/hdphoto1.wdp" ContentType="image/vnd.ms-photo"/>
  <Override PartName="/ppt/media/image8.png" ContentType="image/png"/>
  <Override PartName="/ppt/media/image9.png" ContentType="image/png"/>
  <Override PartName="/ppt/media/image10.png" ContentType="image/png"/>
  <Override PartName="/ppt/media/hdphoto2.wdp" ContentType="image/vnd.ms-photo"/>
  <Override PartName="/ppt/media/image11.png" ContentType="image/png"/>
  <Override PartName="/ppt/media/hdphoto3.wdp" ContentType="image/vnd.ms-photo"/>
  <Override PartName="/ppt/media/image12.png" ContentType="image/png"/>
  <Override PartName="/ppt/media/image13.jpeg" ContentType="image/jpe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40320" y="332640"/>
            <a:ext cx="798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799236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935640" y="4073760"/>
            <a:ext cx="799236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940320" y="332640"/>
            <a:ext cx="798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31360" y="148464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935640" y="407376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31360" y="407376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940320" y="332640"/>
            <a:ext cx="798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25732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637800" y="1484640"/>
            <a:ext cx="25732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340320" y="1484640"/>
            <a:ext cx="25732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935640" y="4073760"/>
            <a:ext cx="25732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637800" y="4073760"/>
            <a:ext cx="25732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340320" y="4073760"/>
            <a:ext cx="25732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40320" y="332640"/>
            <a:ext cx="798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935640" y="1484640"/>
            <a:ext cx="7992360" cy="4956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40320" y="332640"/>
            <a:ext cx="798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799236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940320" y="332640"/>
            <a:ext cx="798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390024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031360" y="1484640"/>
            <a:ext cx="390024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40320" y="332640"/>
            <a:ext cx="798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940320" y="332640"/>
            <a:ext cx="7984440" cy="3665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40320" y="332640"/>
            <a:ext cx="798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31360" y="1484640"/>
            <a:ext cx="390024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935640" y="407376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940320" y="332640"/>
            <a:ext cx="798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935640" y="1484640"/>
            <a:ext cx="7992360" cy="4956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940320" y="332640"/>
            <a:ext cx="798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390024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31360" y="148464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31360" y="407376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940320" y="332640"/>
            <a:ext cx="798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31360" y="148464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935640" y="4073760"/>
            <a:ext cx="799236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940320" y="332640"/>
            <a:ext cx="798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799236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935640" y="4073760"/>
            <a:ext cx="799236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940320" y="332640"/>
            <a:ext cx="798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031360" y="148464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935640" y="407376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31360" y="407376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940320" y="332640"/>
            <a:ext cx="798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25732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637800" y="1484640"/>
            <a:ext cx="25732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340320" y="1484640"/>
            <a:ext cx="25732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935640" y="4073760"/>
            <a:ext cx="25732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637800" y="4073760"/>
            <a:ext cx="25732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340320" y="4073760"/>
            <a:ext cx="25732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940320" y="332640"/>
            <a:ext cx="798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935640" y="1484640"/>
            <a:ext cx="7992360" cy="4956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940320" y="332640"/>
            <a:ext cx="798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799236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940320" y="332640"/>
            <a:ext cx="798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390024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31360" y="1484640"/>
            <a:ext cx="390024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940320" y="332640"/>
            <a:ext cx="798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40320" y="332640"/>
            <a:ext cx="798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799236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940320" y="332640"/>
            <a:ext cx="7984440" cy="3665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940320" y="332640"/>
            <a:ext cx="798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031360" y="1484640"/>
            <a:ext cx="390024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935640" y="407376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940320" y="332640"/>
            <a:ext cx="798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390024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31360" y="148464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31360" y="407376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940320" y="332640"/>
            <a:ext cx="798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31360" y="148464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935640" y="4073760"/>
            <a:ext cx="799236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940320" y="332640"/>
            <a:ext cx="798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799236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935640" y="4073760"/>
            <a:ext cx="799236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940320" y="332640"/>
            <a:ext cx="798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031360" y="148464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935640" y="407376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5031360" y="407376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940320" y="332640"/>
            <a:ext cx="798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25732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3637800" y="1484640"/>
            <a:ext cx="25732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340320" y="1484640"/>
            <a:ext cx="25732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935640" y="4073760"/>
            <a:ext cx="25732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body"/>
          </p:nvPr>
        </p:nvSpPr>
        <p:spPr>
          <a:xfrm>
            <a:off x="3637800" y="4073760"/>
            <a:ext cx="25732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 type="body"/>
          </p:nvPr>
        </p:nvSpPr>
        <p:spPr>
          <a:xfrm>
            <a:off x="6340320" y="4073760"/>
            <a:ext cx="257328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40320" y="332640"/>
            <a:ext cx="798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390024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031360" y="1484640"/>
            <a:ext cx="390024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940320" y="332640"/>
            <a:ext cx="798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940320" y="332640"/>
            <a:ext cx="7984440" cy="3665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40320" y="332640"/>
            <a:ext cx="798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31360" y="1484640"/>
            <a:ext cx="390024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935640" y="407376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40320" y="332640"/>
            <a:ext cx="798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3900240" cy="495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031360" y="148464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031360" y="407376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40320" y="332640"/>
            <a:ext cx="7984440" cy="790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935640" y="148464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031360" y="1484640"/>
            <a:ext cx="390024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935640" y="4073760"/>
            <a:ext cx="7992360" cy="2364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040400" y="939960"/>
            <a:ext cx="7344360" cy="3239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sr-Latn-RS" sz="6600" spc="-100" strike="noStrike">
                <a:solidFill>
                  <a:srgbClr val="ffffff"/>
                </a:solidFill>
                <a:latin typeface="Tahoma"/>
                <a:ea typeface="Tahoma"/>
              </a:rPr>
              <a:t>Uredite stil naslova matrice</a:t>
            </a:r>
            <a:endParaRPr b="0" lang="sr-Latn-RS" sz="6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" name="Slika 5" descr=""/>
          <p:cNvPicPr/>
          <p:nvPr/>
        </p:nvPicPr>
        <p:blipFill>
          <a:blip r:embed="rId3"/>
          <a:stretch/>
        </p:blipFill>
        <p:spPr>
          <a:xfrm>
            <a:off x="69480" y="6281640"/>
            <a:ext cx="725040" cy="50760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600" spc="-1" strike="noStrike">
                <a:solidFill>
                  <a:srgbClr val="000000"/>
                </a:solidFill>
                <a:latin typeface="Tahoma"/>
              </a:rPr>
              <a:t>Kliknite za uređivanje oblika teksta</a:t>
            </a:r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800" spc="-1" strike="noStrike">
                <a:solidFill>
                  <a:srgbClr val="000000"/>
                </a:solidFill>
                <a:latin typeface="Tahoma"/>
              </a:rPr>
              <a:t>Druga razina konture</a:t>
            </a:r>
            <a:endParaRPr b="0" lang="sr-Latn-RS" sz="1800" spc="-1" strike="noStrike">
              <a:solidFill>
                <a:srgbClr val="000000"/>
              </a:solidFill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1600" spc="-1" strike="noStrike">
                <a:solidFill>
                  <a:srgbClr val="000000"/>
                </a:solidFill>
                <a:latin typeface="Tahoma"/>
              </a:rPr>
              <a:t>Treća razina konture</a:t>
            </a:r>
            <a:endParaRPr b="0" lang="sr-Latn-RS" sz="1600" spc="-1" strike="noStrike">
              <a:solidFill>
                <a:srgbClr val="000000"/>
              </a:solidFill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400" spc="-1" strike="noStrike">
                <a:solidFill>
                  <a:srgbClr val="000000"/>
                </a:solidFill>
                <a:latin typeface="Tahoma"/>
              </a:rPr>
              <a:t>Četvrta razina kontura</a:t>
            </a:r>
            <a:endParaRPr b="0" lang="sr-Latn-RS" sz="1400" spc="-1" strike="noStrike">
              <a:solidFill>
                <a:srgbClr val="000000"/>
              </a:solidFill>
              <a:latin typeface="Tahom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Tahoma"/>
              </a:rPr>
              <a:t>Peta razina kontura</a:t>
            </a:r>
            <a:endParaRPr b="0" lang="sr-Latn-RS" sz="2000" spc="-1" strike="noStrike">
              <a:solidFill>
                <a:srgbClr val="000000"/>
              </a:solidFill>
              <a:latin typeface="Tahom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Tahoma"/>
              </a:rPr>
              <a:t>Šesta razina kontura</a:t>
            </a:r>
            <a:endParaRPr b="0" lang="sr-Latn-RS" sz="2000" spc="-1" strike="noStrike">
              <a:solidFill>
                <a:srgbClr val="000000"/>
              </a:solidFill>
              <a:latin typeface="Tahom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Tahoma"/>
              </a:rPr>
              <a:t>Sedma razina konture</a:t>
            </a:r>
            <a:endParaRPr b="0" lang="sr-Latn-RS" sz="20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935640" y="6489360"/>
            <a:ext cx="8208000" cy="39564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940320" y="332640"/>
            <a:ext cx="7984440" cy="79056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600" spc="-100" strike="noStrike">
                <a:solidFill>
                  <a:srgbClr val="000000"/>
                </a:solidFill>
                <a:latin typeface="Tahoma"/>
                <a:ea typeface="Tahoma"/>
              </a:rPr>
              <a:t>Uredite stil naslova matrice</a:t>
            </a:r>
            <a:endParaRPr b="0" lang="sr-Latn-RS" sz="4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935640" y="1484640"/>
            <a:ext cx="7992360" cy="4956480"/>
          </a:xfrm>
          <a:prstGeom prst="rect">
            <a:avLst/>
          </a:prstGeom>
        </p:spPr>
        <p:txBody>
          <a:bodyPr>
            <a:noAutofit/>
          </a:bodyPr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Uredite stilove teksta matrice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lvl="1" marL="640080" indent="-228240">
              <a:lnSpc>
                <a:spcPct val="100000"/>
              </a:lnSpc>
              <a:spcBef>
                <a:spcPts val="439"/>
              </a:spcBef>
              <a:buClr>
                <a:srgbClr val="da1f28"/>
              </a:buClr>
              <a:buFont typeface="Arial"/>
              <a:buChar char="•"/>
            </a:pPr>
            <a:r>
              <a:rPr b="0" lang="sr-Latn-RS" sz="2200" spc="-1" strike="noStrike">
                <a:solidFill>
                  <a:srgbClr val="000000"/>
                </a:solidFill>
                <a:latin typeface="Tahoma"/>
                <a:ea typeface="Tahoma"/>
              </a:rPr>
              <a:t>Druga razina</a:t>
            </a:r>
            <a:endParaRPr b="0" lang="sr-Latn-RS" sz="2200" spc="-1" strike="noStrike">
              <a:solidFill>
                <a:srgbClr val="000000"/>
              </a:solidFill>
              <a:latin typeface="Tahoma"/>
            </a:endParaRPr>
          </a:p>
          <a:p>
            <a:pPr lvl="2" marL="1005840" indent="-228240">
              <a:lnSpc>
                <a:spcPct val="100000"/>
              </a:lnSpc>
              <a:spcBef>
                <a:spcPts val="360"/>
              </a:spcBef>
              <a:buClr>
                <a:srgbClr val="eb641b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000000"/>
                </a:solidFill>
                <a:latin typeface="Tahoma"/>
                <a:ea typeface="Tahoma"/>
              </a:rPr>
              <a:t>Treća razina</a:t>
            </a:r>
            <a:endParaRPr b="0" lang="sr-Latn-RS" sz="1800" spc="-1" strike="noStrike">
              <a:solidFill>
                <a:srgbClr val="000000"/>
              </a:solidFill>
              <a:latin typeface="Tahoma"/>
            </a:endParaRPr>
          </a:p>
          <a:p>
            <a:pPr lvl="3" marL="1280160" indent="-228240">
              <a:lnSpc>
                <a:spcPct val="100000"/>
              </a:lnSpc>
              <a:spcBef>
                <a:spcPts val="320"/>
              </a:spcBef>
              <a:buClr>
                <a:srgbClr val="39639d"/>
              </a:buClr>
              <a:buFont typeface="Arial"/>
              <a:buChar char="•"/>
            </a:pPr>
            <a:r>
              <a:rPr b="0" lang="sr-Latn-RS" sz="1600" spc="-1" strike="noStrike">
                <a:solidFill>
                  <a:srgbClr val="000000"/>
                </a:solidFill>
                <a:latin typeface="Tahoma"/>
                <a:ea typeface="Tahoma"/>
              </a:rPr>
              <a:t>Četvrta razina</a:t>
            </a:r>
            <a:endParaRPr b="0" lang="sr-Latn-RS" sz="1600" spc="-1" strike="noStrike">
              <a:solidFill>
                <a:srgbClr val="000000"/>
              </a:solidFill>
              <a:latin typeface="Tahoma"/>
            </a:endParaRPr>
          </a:p>
          <a:p>
            <a:pPr lvl="4" marL="1554480" indent="-228240">
              <a:lnSpc>
                <a:spcPct val="100000"/>
              </a:lnSpc>
              <a:spcBef>
                <a:spcPts val="281"/>
              </a:spcBef>
              <a:buClr>
                <a:srgbClr val="474b78"/>
              </a:buClr>
              <a:buFont typeface="Arial"/>
              <a:buChar char="•"/>
            </a:pPr>
            <a:r>
              <a:rPr b="0" lang="sr-Latn-RS" sz="1400" spc="-1" strike="noStrike">
                <a:solidFill>
                  <a:srgbClr val="000000"/>
                </a:solidFill>
                <a:latin typeface="Tahoma"/>
                <a:ea typeface="Tahoma"/>
              </a:rPr>
              <a:t>Peta razina</a:t>
            </a:r>
            <a:endParaRPr b="0" lang="sr-Latn-RS" sz="1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8574840" y="6516720"/>
            <a:ext cx="349920" cy="340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83602F47-4569-47FD-8A10-9209FE3F01C1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dt"/>
          </p:nvPr>
        </p:nvSpPr>
        <p:spPr>
          <a:xfrm>
            <a:off x="5868000" y="6525360"/>
            <a:ext cx="2437920" cy="35964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94B52AE8-9C30-4B1E-B872-B2A78CA54317}" type="datetime1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11.05.2020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ftr"/>
          </p:nvPr>
        </p:nvSpPr>
        <p:spPr>
          <a:xfrm>
            <a:off x="935640" y="6489360"/>
            <a:ext cx="4932360" cy="39564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HTML i kako do njega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45" name="CustomShape 7"/>
          <p:cNvSpPr/>
          <p:nvPr/>
        </p:nvSpPr>
        <p:spPr>
          <a:xfrm>
            <a:off x="0" y="0"/>
            <a:ext cx="9143640" cy="188280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6" name="Slika 13" descr=""/>
          <p:cNvPicPr/>
          <p:nvPr/>
        </p:nvPicPr>
        <p:blipFill>
          <a:blip r:embed="rId2"/>
          <a:stretch/>
        </p:blipFill>
        <p:spPr>
          <a:xfrm>
            <a:off x="9000" y="6284520"/>
            <a:ext cx="765000" cy="535320"/>
          </a:xfrm>
          <a:prstGeom prst="rect">
            <a:avLst/>
          </a:prstGeom>
          <a:ln>
            <a:noFill/>
          </a:ln>
        </p:spPr>
      </p:pic>
      <p:pic>
        <p:nvPicPr>
          <p:cNvPr id="47" name="Slika 15" descr=""/>
          <p:cNvPicPr/>
          <p:nvPr/>
        </p:nvPicPr>
        <p:blipFill>
          <a:blip r:embed="rId3"/>
          <a:stretch/>
        </p:blipFill>
        <p:spPr>
          <a:xfrm>
            <a:off x="0" y="-32040"/>
            <a:ext cx="828720" cy="691704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935640" y="6489360"/>
            <a:ext cx="8208000" cy="39564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PlaceHolder 2"/>
          <p:cNvSpPr>
            <a:spLocks noGrp="1"/>
          </p:cNvSpPr>
          <p:nvPr>
            <p:ph type="dt"/>
          </p:nvPr>
        </p:nvSpPr>
        <p:spPr>
          <a:xfrm>
            <a:off x="5734080" y="6519600"/>
            <a:ext cx="2437920" cy="36540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CBBC1308-6C59-4B5A-A269-2F911515BCA9}" type="datetime1">
              <a:rPr b="0" lang="hr-HR" sz="1200" spc="-1" strike="noStrike">
                <a:solidFill>
                  <a:srgbClr val="808080"/>
                </a:solidFill>
                <a:latin typeface="Tahoma"/>
                <a:ea typeface="Tahoma"/>
              </a:rPr>
              <a:t>11.05.2020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ftr"/>
          </p:nvPr>
        </p:nvSpPr>
        <p:spPr>
          <a:xfrm>
            <a:off x="880200" y="6489360"/>
            <a:ext cx="4853520" cy="39564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HTML i kako do njega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sldNum"/>
          </p:nvPr>
        </p:nvSpPr>
        <p:spPr>
          <a:xfrm>
            <a:off x="8574840" y="6525360"/>
            <a:ext cx="349920" cy="285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E0111A8D-46F1-45C6-8FE5-7596485326F4}" type="slidenum">
              <a:rPr b="0" lang="hr-HR" sz="1200" spc="-1" strike="noStrike">
                <a:solidFill>
                  <a:srgbClr val="808080"/>
                </a:solidFill>
                <a:latin typeface="Tahoma"/>
                <a:ea typeface="Tahoma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88" name="CustomShape 5"/>
          <p:cNvSpPr/>
          <p:nvPr/>
        </p:nvSpPr>
        <p:spPr>
          <a:xfrm>
            <a:off x="0" y="0"/>
            <a:ext cx="9143640" cy="188280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Slika 9" descr=""/>
          <p:cNvPicPr/>
          <p:nvPr/>
        </p:nvPicPr>
        <p:blipFill>
          <a:blip r:embed="rId2"/>
          <a:stretch/>
        </p:blipFill>
        <p:spPr>
          <a:xfrm>
            <a:off x="0" y="-32040"/>
            <a:ext cx="828720" cy="6917040"/>
          </a:xfrm>
          <a:prstGeom prst="rect">
            <a:avLst/>
          </a:prstGeom>
          <a:ln>
            <a:noFill/>
          </a:ln>
        </p:spPr>
      </p:pic>
      <p:sp>
        <p:nvSpPr>
          <p:cNvPr id="90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Kliknite za uređivanje oblika naslova teksta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600" spc="-1" strike="noStrike">
                <a:solidFill>
                  <a:srgbClr val="000000"/>
                </a:solidFill>
                <a:latin typeface="Tahoma"/>
              </a:rPr>
              <a:t>Kliknite za uređivanje oblika teksta</a:t>
            </a:r>
            <a:endParaRPr b="0" lang="sr-Latn-RS" sz="2600" spc="-1" strike="noStrike">
              <a:solidFill>
                <a:srgbClr val="000000"/>
              </a:solidFill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800" spc="-1" strike="noStrike">
                <a:solidFill>
                  <a:srgbClr val="000000"/>
                </a:solidFill>
                <a:latin typeface="Tahoma"/>
              </a:rPr>
              <a:t>Druga razina konture</a:t>
            </a:r>
            <a:endParaRPr b="0" lang="sr-Latn-RS" sz="1800" spc="-1" strike="noStrike">
              <a:solidFill>
                <a:srgbClr val="000000"/>
              </a:solidFill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1600" spc="-1" strike="noStrike">
                <a:solidFill>
                  <a:srgbClr val="000000"/>
                </a:solidFill>
                <a:latin typeface="Tahoma"/>
              </a:rPr>
              <a:t>Treća razina konture</a:t>
            </a:r>
            <a:endParaRPr b="0" lang="sr-Latn-RS" sz="1600" spc="-1" strike="noStrike">
              <a:solidFill>
                <a:srgbClr val="000000"/>
              </a:solidFill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400" spc="-1" strike="noStrike">
                <a:solidFill>
                  <a:srgbClr val="000000"/>
                </a:solidFill>
                <a:latin typeface="Tahoma"/>
              </a:rPr>
              <a:t>Četvrta razina kontura</a:t>
            </a:r>
            <a:endParaRPr b="0" lang="sr-Latn-RS" sz="1400" spc="-1" strike="noStrike">
              <a:solidFill>
                <a:srgbClr val="000000"/>
              </a:solidFill>
              <a:latin typeface="Tahom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Tahoma"/>
              </a:rPr>
              <a:t>Peta razina kontura</a:t>
            </a:r>
            <a:endParaRPr b="0" lang="sr-Latn-RS" sz="2000" spc="-1" strike="noStrike">
              <a:solidFill>
                <a:srgbClr val="000000"/>
              </a:solidFill>
              <a:latin typeface="Tahom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Tahoma"/>
              </a:rPr>
              <a:t>Šesta razina kontura</a:t>
            </a:r>
            <a:endParaRPr b="0" lang="sr-Latn-RS" sz="2000" spc="-1" strike="noStrike">
              <a:solidFill>
                <a:srgbClr val="000000"/>
              </a:solidFill>
              <a:latin typeface="Tahom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Tahoma"/>
              </a:rPr>
              <a:t>Sedma razina konture</a:t>
            </a:r>
            <a:endParaRPr b="0" lang="sr-Latn-RS" sz="20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microsoft.com/office/2007/relationships/hdphoto" Target="../media/hdphoto1.wdp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microsoft.com/office/2007/relationships/hdphoto" Target="../media/hdphoto2.wdp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microsoft.com/office/2007/relationships/hdphoto" Target="../media/hdphoto3.wdp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microsoft.com/office/2007/relationships/hdphoto" Target="../media/hdphoto4.wdp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1040400" y="939960"/>
            <a:ext cx="7344360" cy="323964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sr-Latn-RS" sz="6600" spc="-100" strike="noStrike">
                <a:solidFill>
                  <a:srgbClr val="ffffff"/>
                </a:solidFill>
                <a:latin typeface="Tahoma"/>
                <a:ea typeface="Tahoma"/>
              </a:rPr>
              <a:t>5. MULTIMEDIJA</a:t>
            </a:r>
            <a:endParaRPr b="0" lang="sr-Latn-RS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1043640" y="4522320"/>
            <a:ext cx="7344360" cy="1259640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1" lang="hr-HR" sz="4000" spc="-1" strike="noStrike">
                <a:solidFill>
                  <a:srgbClr val="ffffff"/>
                </a:solidFill>
                <a:latin typeface="Tahoma"/>
                <a:ea typeface="Tahoma"/>
              </a:rPr>
              <a:t>5.4 HTML i kako do njega</a:t>
            </a:r>
            <a:endParaRPr b="0" lang="hr-HR" sz="4000" spc="-1" strike="noStrike">
              <a:latin typeface="Arial"/>
            </a:endParaRPr>
          </a:p>
        </p:txBody>
      </p:sp>
    </p:spTree>
  </p:cSld>
  <p:transition spd="slow">
    <p:split dir="out" orient="vert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940320" y="332640"/>
            <a:ext cx="7984440" cy="790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600" spc="-100" strike="noStrike">
                <a:solidFill>
                  <a:srgbClr val="000000"/>
                </a:solidFill>
                <a:latin typeface="Tahoma"/>
                <a:ea typeface="Tahoma"/>
              </a:rPr>
              <a:t>SAŽETAK</a:t>
            </a:r>
            <a:endParaRPr b="0" lang="sr-Latn-RS" sz="4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935640" y="1484640"/>
            <a:ext cx="8208000" cy="49564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8000"/>
          </a:bodyPr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HTML – </a:t>
            </a:r>
            <a:r>
              <a:rPr b="0" i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HyperText Markup Language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HTML datoteka 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je tekstualna datoteka s dodatnim oznakama (tagovima) koji objašnjavaju internetskom pregledniku kako da prikaže internetsku stranicu.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Neke osnovne oznake: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Za strukturu </a:t>
            </a:r>
            <a:r>
              <a:rPr b="0" i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web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-stranice: &lt;html&gt;&lt;/html&gt;, &lt;head&gt;&lt;/head&gt;, &lt;body&gt;&lt;/body&gt;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Za oblikovanje teksta: &lt;b&gt;&lt;/b&gt;, &lt;i&gt;&lt;/i&gt;, &lt;u&gt;&lt;/u&gt;, &lt;font&gt;, &lt;p&gt;&lt;/p&gt;,&lt;br&gt;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Umetanje slika: &lt;img src=“naziv_slike.jpg“&gt;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Umetanje hiperveza &lt;a&gt;&lt;/a&gt;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Oznake mogu imati atribute čije su vrijednosti navedene u navodnicima.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73" name="TextShape 3"/>
          <p:cNvSpPr txBox="1"/>
          <p:nvPr/>
        </p:nvSpPr>
        <p:spPr>
          <a:xfrm>
            <a:off x="8574840" y="6516720"/>
            <a:ext cx="349920" cy="34092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66205458-0CD1-45E8-BF3F-DA5DDAB974E7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74" name="TextShape 4"/>
          <p:cNvSpPr txBox="1"/>
          <p:nvPr/>
        </p:nvSpPr>
        <p:spPr>
          <a:xfrm>
            <a:off x="935640" y="6489360"/>
            <a:ext cx="49323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HTML i kako do njega</a:t>
            </a:r>
            <a:endParaRPr b="0" lang="hr-HR" sz="1400" spc="-1" strike="noStrike">
              <a:latin typeface="Times New Roman"/>
            </a:endParaRPr>
          </a:p>
        </p:txBody>
      </p:sp>
    </p:spTree>
  </p:cSld>
  <p:transition spd="slow">
    <p:split dir="out" orient="vert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940320" y="332640"/>
            <a:ext cx="7984440" cy="790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600" spc="-100" strike="noStrike">
                <a:solidFill>
                  <a:srgbClr val="000000"/>
                </a:solidFill>
                <a:latin typeface="Tahoma"/>
                <a:ea typeface="Tahoma"/>
              </a:rPr>
              <a:t>HTML</a:t>
            </a:r>
            <a:endParaRPr b="0" lang="sr-Latn-RS" sz="4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935640" y="2085840"/>
            <a:ext cx="8208000" cy="4355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Standardni jezik za izradu internetskih stranica je </a:t>
            </a: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HTML 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(</a:t>
            </a:r>
            <a:r>
              <a:rPr b="1" i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Hyper Text Markup Language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).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Svaka internetska stranica zapravo je jedan </a:t>
            </a: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HTML dokument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. To je ujedno tekstualna datoteka koju možemo otvoriti u svakom tekstualnom uređivaču i čiji je nastavak </a:t>
            </a: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.html 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ili </a:t>
            </a: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.htm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HTML datoteka osim običnog teksta sadrži </a:t>
            </a: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oznake (eng. </a:t>
            </a:r>
            <a:r>
              <a:rPr b="1" i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tag.</a:t>
            </a: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). 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Oznaka ili tag 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je najmanja jedinica, najmanji dio kôda, a možemo ga prepoznati po tome što se nalazi nalazi unutar šiljastih zagrada.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32" name="TextShape 3"/>
          <p:cNvSpPr txBox="1"/>
          <p:nvPr/>
        </p:nvSpPr>
        <p:spPr>
          <a:xfrm>
            <a:off x="8574840" y="6516720"/>
            <a:ext cx="349920" cy="34092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0E06EB48-92C5-4B89-8555-1DC459185A1E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33" name="TextShape 4"/>
          <p:cNvSpPr txBox="1"/>
          <p:nvPr/>
        </p:nvSpPr>
        <p:spPr>
          <a:xfrm>
            <a:off x="935640" y="6489360"/>
            <a:ext cx="49323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HTML i kako do njega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134" name="CustomShape 5"/>
          <p:cNvSpPr/>
          <p:nvPr/>
        </p:nvSpPr>
        <p:spPr>
          <a:xfrm>
            <a:off x="6299280" y="4549680"/>
            <a:ext cx="2844360" cy="189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 spd="slow">
    <p:split dir="out" orient="vert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940320" y="332640"/>
            <a:ext cx="7984440" cy="790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600" spc="-100" strike="noStrike">
                <a:solidFill>
                  <a:srgbClr val="000000"/>
                </a:solidFill>
                <a:latin typeface="Tahoma"/>
                <a:ea typeface="Tahoma"/>
              </a:rPr>
              <a:t>OZNAKE</a:t>
            </a:r>
            <a:endParaRPr b="0" lang="sr-Latn-RS" sz="4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935640" y="1484640"/>
            <a:ext cx="8208000" cy="4956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Oznake se ponašaju kao i matematičke zagrade. 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Posljednja navedena oznaka za početak dijela koji njome uređujemo mora se prva zatvoriti, tj. pripadajuća oznaka za kraj dijela koji uređujemo mora se navesti prva. 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Oznake se ne smiju „sijeći”.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37" name="TextShape 3"/>
          <p:cNvSpPr txBox="1"/>
          <p:nvPr/>
        </p:nvSpPr>
        <p:spPr>
          <a:xfrm>
            <a:off x="8574840" y="6516720"/>
            <a:ext cx="349920" cy="34092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A7BDE051-4A17-46F0-B3FE-3B848AFF6D03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38" name="TextShape 4"/>
          <p:cNvSpPr txBox="1"/>
          <p:nvPr/>
        </p:nvSpPr>
        <p:spPr>
          <a:xfrm>
            <a:off x="935640" y="6489360"/>
            <a:ext cx="49323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HTML i kako do njega</a:t>
            </a:r>
            <a:endParaRPr b="0" lang="hr-HR" sz="1400" spc="-1" strike="noStrike">
              <a:latin typeface="Times New Roman"/>
            </a:endParaRPr>
          </a:p>
        </p:txBody>
      </p:sp>
      <p:pic>
        <p:nvPicPr>
          <p:cNvPr id="139" name="Slika 5" descr=""/>
          <p:cNvPicPr/>
          <p:nvPr/>
        </p:nvPicPr>
        <p:blipFill>
          <a:blip r:embed="rId1"/>
          <a:stretch/>
        </p:blipFill>
        <p:spPr>
          <a:xfrm>
            <a:off x="2690280" y="4075560"/>
            <a:ext cx="3879000" cy="236556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940320" y="332640"/>
            <a:ext cx="7984440" cy="10767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400" spc="-100" strike="noStrike">
                <a:solidFill>
                  <a:srgbClr val="000000"/>
                </a:solidFill>
                <a:latin typeface="Tahoma"/>
                <a:ea typeface="Tahoma"/>
              </a:rPr>
              <a:t>KAKO IZGLEDA HTML KÔD INTERNETSKE STRANICE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8574840" y="6516720"/>
            <a:ext cx="349920" cy="34092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64E61A57-6C01-4E06-BE29-C8CDF457B73F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42" name="TextShape 3"/>
          <p:cNvSpPr txBox="1"/>
          <p:nvPr/>
        </p:nvSpPr>
        <p:spPr>
          <a:xfrm>
            <a:off x="935640" y="6489360"/>
            <a:ext cx="49323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HTML i kako do njega</a:t>
            </a:r>
            <a:endParaRPr b="0" lang="hr-HR" sz="1400" spc="-1" strike="noStrike">
              <a:latin typeface="Times New Roman"/>
            </a:endParaRPr>
          </a:p>
        </p:txBody>
      </p:sp>
      <p:pic>
        <p:nvPicPr>
          <p:cNvPr id="143" name="Rezervirano mjesto sadržaja 8" descr=""/>
          <p:cNvPicPr/>
          <p:nvPr/>
        </p:nvPicPr>
        <p:blipFill>
          <a:blip r:embed="rId1"/>
          <a:srcRect l="0" t="5185" r="15705" b="0"/>
          <a:stretch/>
        </p:blipFill>
        <p:spPr>
          <a:xfrm>
            <a:off x="898560" y="1929960"/>
            <a:ext cx="6737760" cy="4038840"/>
          </a:xfrm>
          <a:prstGeom prst="rect">
            <a:avLst/>
          </a:prstGeom>
          <a:ln>
            <a:noFill/>
          </a:ln>
        </p:spPr>
      </p:pic>
      <p:pic>
        <p:nvPicPr>
          <p:cNvPr id="144" name="Slika 9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4267440" y="2745720"/>
            <a:ext cx="4657320" cy="360000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Rezervirano mjesto sadržaja 6" descr=""/>
          <p:cNvPicPr/>
          <p:nvPr/>
        </p:nvPicPr>
        <p:blipFill>
          <a:blip r:embed="rId1"/>
          <a:srcRect l="0" t="0" r="80438" b="0"/>
          <a:stretch/>
        </p:blipFill>
        <p:spPr>
          <a:xfrm>
            <a:off x="1037520" y="1713240"/>
            <a:ext cx="2363760" cy="3003480"/>
          </a:xfrm>
          <a:prstGeom prst="rect">
            <a:avLst/>
          </a:prstGeom>
          <a:ln>
            <a:noFill/>
          </a:ln>
        </p:spPr>
      </p:pic>
      <p:sp>
        <p:nvSpPr>
          <p:cNvPr id="146" name="TextShape 1"/>
          <p:cNvSpPr txBox="1"/>
          <p:nvPr/>
        </p:nvSpPr>
        <p:spPr>
          <a:xfrm>
            <a:off x="940320" y="332640"/>
            <a:ext cx="7984440" cy="1085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3600" spc="-100" strike="noStrike">
                <a:solidFill>
                  <a:srgbClr val="000000"/>
                </a:solidFill>
                <a:latin typeface="Tahoma"/>
                <a:ea typeface="Tahoma"/>
              </a:rPr>
              <a:t>KAKO ZAPOČETI IZRADU INTERNETSKE STRANICE U BLOKU ZA PISANJE</a:t>
            </a:r>
            <a:endParaRPr b="0" lang="sr-Latn-R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8574840" y="6516720"/>
            <a:ext cx="349920" cy="34092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9CEBDBE7-8302-45E2-B980-49406A7CDA2F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48" name="TextShape 3"/>
          <p:cNvSpPr txBox="1"/>
          <p:nvPr/>
        </p:nvSpPr>
        <p:spPr>
          <a:xfrm>
            <a:off x="935640" y="6489360"/>
            <a:ext cx="49323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HTML i kako do njega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149" name="CustomShape 4"/>
          <p:cNvSpPr/>
          <p:nvPr/>
        </p:nvSpPr>
        <p:spPr>
          <a:xfrm>
            <a:off x="3014280" y="2474280"/>
            <a:ext cx="5735520" cy="7153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2000" spc="-1" strike="noStrike">
                <a:solidFill>
                  <a:srgbClr val="000000"/>
                </a:solidFill>
                <a:latin typeface="Tahoma"/>
                <a:ea typeface="Tahoma"/>
              </a:rPr>
              <a:t>Svaka internetska stranica započinje oznakom &lt;</a:t>
            </a:r>
            <a:r>
              <a:rPr b="1" lang="hr-HR" sz="2000" spc="-1" strike="noStrike">
                <a:solidFill>
                  <a:srgbClr val="000000"/>
                </a:solidFill>
                <a:latin typeface="Tahoma"/>
                <a:ea typeface="Tahoma"/>
              </a:rPr>
              <a:t>html</a:t>
            </a:r>
            <a:r>
              <a:rPr b="0" lang="hr-HR" sz="2000" spc="-1" strike="noStrike">
                <a:solidFill>
                  <a:srgbClr val="000000"/>
                </a:solidFill>
                <a:latin typeface="Tahoma"/>
                <a:ea typeface="Tahoma"/>
              </a:rPr>
              <a:t>&gt; i završava oznakom &lt;</a:t>
            </a:r>
            <a:r>
              <a:rPr b="1" lang="hr-HR" sz="2000" spc="-1" strike="noStrike">
                <a:solidFill>
                  <a:srgbClr val="000000"/>
                </a:solidFill>
                <a:latin typeface="Tahoma"/>
                <a:ea typeface="Tahoma"/>
              </a:rPr>
              <a:t>/html</a:t>
            </a:r>
            <a:r>
              <a:rPr b="0" lang="hr-HR" sz="2000" spc="-1" strike="noStrike">
                <a:solidFill>
                  <a:srgbClr val="000000"/>
                </a:solidFill>
                <a:latin typeface="Tahoma"/>
                <a:ea typeface="Tahoma"/>
              </a:rPr>
              <a:t>&gt;.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150" name="CustomShape 5"/>
          <p:cNvSpPr/>
          <p:nvPr/>
        </p:nvSpPr>
        <p:spPr>
          <a:xfrm>
            <a:off x="1265400" y="4132800"/>
            <a:ext cx="7878240" cy="202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2000" spc="-1" strike="noStrike">
                <a:solidFill>
                  <a:srgbClr val="000000"/>
                </a:solidFill>
                <a:latin typeface="Tahoma"/>
                <a:ea typeface="Tahoma"/>
              </a:rPr>
              <a:t>Sastoji se od dvaju glavnih dijelova: zaglavlja koji započinje oznakom &lt;head&gt; i završava oznakom &lt;/head&gt; a u kojem opisujemo internetsku stranicu te navodimo naziv, znakovni kodni standard, opis… i taj opis ne vidimo na samoj stranici, i tijela stranice s oznakama &lt;body&gt; &lt;/body&gt; između kojih su svi elementi stranice kao što su tekst, slike, tablice, hiperveze…</a:t>
            </a:r>
            <a:endParaRPr b="0" lang="hr-HR" sz="2000" spc="-1" strike="noStrike">
              <a:latin typeface="Arial"/>
            </a:endParaRPr>
          </a:p>
        </p:txBody>
      </p:sp>
    </p:spTree>
  </p:cSld>
  <p:transition spd="slow">
    <p:split dir="out" orient="vert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80200" y="6489360"/>
            <a:ext cx="485352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HTML i kako do njega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8574840" y="6525360"/>
            <a:ext cx="349920" cy="28584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98AB23B8-1FB2-4B86-AC1B-223F3AF0D9C4}" type="slidenum">
              <a:rPr b="0" lang="hr-HR" sz="1200" spc="-1" strike="noStrike">
                <a:solidFill>
                  <a:srgbClr val="808080"/>
                </a:solidFill>
                <a:latin typeface="Tahoma"/>
                <a:ea typeface="Tahoma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pic>
        <p:nvPicPr>
          <p:cNvPr id="153" name="Rezervirano mjesto sadržaja 5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35640" y="576360"/>
            <a:ext cx="8158680" cy="3372480"/>
          </a:xfrm>
          <a:prstGeom prst="rect">
            <a:avLst/>
          </a:prstGeom>
          <a:ln>
            <a:noFill/>
          </a:ln>
        </p:spPr>
      </p:pic>
      <p:sp>
        <p:nvSpPr>
          <p:cNvPr id="154" name="CustomShape 3"/>
          <p:cNvSpPr/>
          <p:nvPr/>
        </p:nvSpPr>
        <p:spPr>
          <a:xfrm>
            <a:off x="935640" y="4269960"/>
            <a:ext cx="8208000" cy="1724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2000" spc="-1" strike="noStrike">
                <a:solidFill>
                  <a:srgbClr val="000000"/>
                </a:solidFill>
                <a:latin typeface="Tahoma"/>
                <a:ea typeface="Tahoma"/>
              </a:rPr>
              <a:t>Oznake mogu imati atribute koji ih pobliže opisuju. Vrijednosti atributa pridružene su njegovu nazivu atributa i pišu se u navodnim znacima. Svaka oznaka može imati više atributa. Tako atributom </a:t>
            </a:r>
            <a:r>
              <a:rPr b="1" lang="hr-HR" sz="2000" spc="-1" strike="noStrike">
                <a:solidFill>
                  <a:srgbClr val="000000"/>
                </a:solidFill>
                <a:latin typeface="Tahoma"/>
                <a:ea typeface="Tahoma"/>
              </a:rPr>
              <a:t>bgcolor=” …” </a:t>
            </a:r>
            <a:r>
              <a:rPr b="0" lang="hr-HR" sz="2000" spc="-1" strike="noStrike">
                <a:solidFill>
                  <a:srgbClr val="000000"/>
                </a:solidFill>
                <a:latin typeface="Tahoma"/>
                <a:ea typeface="Tahoma"/>
              </a:rPr>
              <a:t>oznake &lt;body&gt; ( </a:t>
            </a:r>
            <a:r>
              <a:rPr b="1" lang="hr-HR" sz="2000" spc="-1" strike="noStrike">
                <a:solidFill>
                  <a:srgbClr val="000000"/>
                </a:solidFill>
                <a:latin typeface="Tahoma"/>
                <a:ea typeface="Tahoma"/>
              </a:rPr>
              <a:t>&lt;body bgcolor=“green”&gt; </a:t>
            </a:r>
            <a:r>
              <a:rPr b="0" lang="hr-HR" sz="2000" spc="-1" strike="noStrike">
                <a:solidFill>
                  <a:srgbClr val="000000"/>
                </a:solidFill>
                <a:latin typeface="Tahoma"/>
                <a:ea typeface="Tahoma"/>
              </a:rPr>
              <a:t>) podešavamo  boju pozadine cijele stranice.</a:t>
            </a:r>
            <a:endParaRPr b="0" lang="hr-HR" sz="2000" spc="-1" strike="noStrike">
              <a:latin typeface="Arial"/>
            </a:endParaRPr>
          </a:p>
        </p:txBody>
      </p:sp>
    </p:spTree>
  </p:cSld>
  <p:transition spd="slow">
    <p:split dir="out" orient="vert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940320" y="332640"/>
            <a:ext cx="7984440" cy="15224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000" spc="-100" strike="noStrike">
                <a:solidFill>
                  <a:srgbClr val="000000"/>
                </a:solidFill>
                <a:latin typeface="Tahoma"/>
                <a:ea typeface="Tahoma"/>
              </a:rPr>
              <a:t>ZNAČENJE NEKIH OZNAKA </a:t>
            </a:r>
            <a:br/>
            <a:r>
              <a:rPr b="0" lang="sr-Latn-RS" sz="4000" spc="-100" strike="noStrike">
                <a:solidFill>
                  <a:srgbClr val="000000"/>
                </a:solidFill>
                <a:latin typeface="Tahoma"/>
                <a:ea typeface="Tahoma"/>
              </a:rPr>
              <a:t>HTML JEZIKA</a:t>
            </a:r>
            <a:endParaRPr b="0" lang="sr-Latn-R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8574840" y="6516720"/>
            <a:ext cx="349920" cy="34092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E893CF79-3150-4982-AF25-676C3A758F62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57" name="TextShape 3"/>
          <p:cNvSpPr txBox="1"/>
          <p:nvPr/>
        </p:nvSpPr>
        <p:spPr>
          <a:xfrm>
            <a:off x="935640" y="6489360"/>
            <a:ext cx="49323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HTML i kako do njega</a:t>
            </a:r>
            <a:endParaRPr b="0" lang="hr-HR" sz="1400" spc="-1" strike="noStrike">
              <a:latin typeface="Times New Roman"/>
            </a:endParaRPr>
          </a:p>
        </p:txBody>
      </p:sp>
      <p:pic>
        <p:nvPicPr>
          <p:cNvPr id="158" name="Slika 5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49960" y="2422800"/>
            <a:ext cx="8293680" cy="2930760"/>
          </a:xfrm>
          <a:prstGeom prst="rect">
            <a:avLst/>
          </a:prstGeom>
          <a:ln>
            <a:noFill/>
          </a:ln>
        </p:spPr>
      </p:pic>
    </p:spTree>
  </p:cSld>
  <p:transition spd="slow">
    <p:split dir="out" orient="vert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940320" y="332640"/>
            <a:ext cx="7984440" cy="1104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000" spc="-100" strike="noStrike">
                <a:solidFill>
                  <a:srgbClr val="000000"/>
                </a:solidFill>
                <a:latin typeface="Tahoma"/>
                <a:ea typeface="Tahoma"/>
              </a:rPr>
              <a:t>KAKO UMETNUTI SLIKU U INTERNETSKU STRANICU</a:t>
            </a:r>
            <a:endParaRPr b="0" lang="sr-Latn-RS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0" name="Rezervirano mjesto sadržaja 5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17280" y="1726560"/>
            <a:ext cx="5695200" cy="2971080"/>
          </a:xfrm>
          <a:prstGeom prst="rect">
            <a:avLst/>
          </a:prstGeom>
          <a:ln>
            <a:noFill/>
          </a:ln>
        </p:spPr>
      </p:pic>
      <p:sp>
        <p:nvSpPr>
          <p:cNvPr id="161" name="TextShape 2"/>
          <p:cNvSpPr txBox="1"/>
          <p:nvPr/>
        </p:nvSpPr>
        <p:spPr>
          <a:xfrm>
            <a:off x="8574840" y="6516720"/>
            <a:ext cx="349920" cy="34092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1FBC1E74-EDD7-4D4E-8AA4-45D7CA99778A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62" name="TextShape 3"/>
          <p:cNvSpPr txBox="1"/>
          <p:nvPr/>
        </p:nvSpPr>
        <p:spPr>
          <a:xfrm>
            <a:off x="935640" y="6489360"/>
            <a:ext cx="49323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HTML i kako do njega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163" name="CustomShape 4"/>
          <p:cNvSpPr/>
          <p:nvPr/>
        </p:nvSpPr>
        <p:spPr>
          <a:xfrm>
            <a:off x="917280" y="4280400"/>
            <a:ext cx="8208000" cy="11041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Tahoma"/>
                <a:ea typeface="Tahoma"/>
              </a:rPr>
              <a:t>Pomoću oznake </a:t>
            </a:r>
            <a:r>
              <a:rPr b="1" lang="hr-HR" sz="1800" spc="-1" strike="noStrike">
                <a:solidFill>
                  <a:srgbClr val="000000"/>
                </a:solidFill>
                <a:latin typeface="Tahoma"/>
                <a:ea typeface="Tahoma"/>
              </a:rPr>
              <a:t>&lt;img src=“magnet.jpg“ height=“120“ width=“160“&gt; </a:t>
            </a:r>
            <a:r>
              <a:rPr b="0" lang="hr-HR" sz="1800" spc="-1" strike="noStrike">
                <a:solidFill>
                  <a:srgbClr val="000000"/>
                </a:solidFill>
                <a:latin typeface="Tahoma"/>
                <a:ea typeface="Tahoma"/>
              </a:rPr>
              <a:t>umeću se slike na internetsku stranicu, atribut src označava koja se slika umeće, a atributi height i width određuju veličinu slike.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64" name="CustomShape 5"/>
          <p:cNvSpPr/>
          <p:nvPr/>
        </p:nvSpPr>
        <p:spPr>
          <a:xfrm>
            <a:off x="935640" y="5482440"/>
            <a:ext cx="8208000" cy="9363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900" spc="-1" strike="noStrike">
                <a:solidFill>
                  <a:srgbClr val="000000"/>
                </a:solidFill>
                <a:latin typeface="Tahoma"/>
                <a:ea typeface="Tahoma"/>
              </a:rPr>
              <a:t>Oznake </a:t>
            </a:r>
            <a:r>
              <a:rPr b="1" lang="hr-HR" sz="1900" spc="-1" strike="noStrike">
                <a:solidFill>
                  <a:srgbClr val="000000"/>
                </a:solidFill>
                <a:latin typeface="Tahoma"/>
                <a:ea typeface="Tahoma"/>
              </a:rPr>
              <a:t>&lt;a href=“magneti. html“&gt;Magneti&lt;/a&gt;</a:t>
            </a:r>
            <a:r>
              <a:rPr b="0" lang="hr-HR" sz="1900" spc="-1" strike="noStrike">
                <a:solidFill>
                  <a:srgbClr val="000000"/>
                </a:solidFill>
                <a:latin typeface="Tahoma"/>
                <a:ea typeface="Tahoma"/>
              </a:rPr>
              <a:t> riječ Magneti pretvaraju u poveznicu (hipervezu) koja vodi na stranicu magneti.html. Isto je s  ostalim oznakama &lt;a&gt;&lt;/a&gt;.</a:t>
            </a:r>
            <a:endParaRPr b="0" lang="hr-HR" sz="1900" spc="-1" strike="noStrike">
              <a:latin typeface="Arial"/>
            </a:endParaRPr>
          </a:p>
        </p:txBody>
      </p:sp>
    </p:spTree>
  </p:cSld>
  <p:transition spd="slow">
    <p:split dir="out" orient="vert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940320" y="332640"/>
            <a:ext cx="7984440" cy="1376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RS" sz="4600" spc="-100" strike="noStrike">
                <a:solidFill>
                  <a:srgbClr val="000000"/>
                </a:solidFill>
                <a:latin typeface="Tahoma"/>
                <a:ea typeface="Tahoma"/>
              </a:rPr>
              <a:t>INTERNETSKO SJEDIŠTE (</a:t>
            </a:r>
            <a:r>
              <a:rPr b="0" i="1" lang="sr-Latn-RS" sz="4600" spc="-100" strike="noStrike">
                <a:solidFill>
                  <a:srgbClr val="000000"/>
                </a:solidFill>
                <a:latin typeface="Tahoma"/>
                <a:ea typeface="Tahoma"/>
              </a:rPr>
              <a:t>WEBSITE</a:t>
            </a:r>
            <a:r>
              <a:rPr b="0" lang="sr-Latn-RS" sz="4600" spc="-100" strike="noStrike">
                <a:solidFill>
                  <a:srgbClr val="000000"/>
                </a:solidFill>
                <a:latin typeface="Tahoma"/>
                <a:ea typeface="Tahoma"/>
              </a:rPr>
              <a:t>)</a:t>
            </a:r>
            <a:endParaRPr b="0" lang="sr-Latn-RS" sz="4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729000" y="2027520"/>
            <a:ext cx="4558320" cy="37101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1000"/>
          </a:bodyPr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Svaka je </a:t>
            </a: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internetska stranica 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datoteka.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Pri spremanju nastaje datoteka </a:t>
            </a:r>
            <a:br/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s nastavkom </a:t>
            </a: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.html 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ili </a:t>
            </a: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.htm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u nazivu datoteke izbjegavajte slova s dijakritičkim znakovima (č,ž, š, đ…) i razmake.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2da2bf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Početna i najvažnija internetska stranica internetskog sjedišta naziva se </a:t>
            </a:r>
            <a:r>
              <a:rPr b="1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index.html</a:t>
            </a:r>
            <a:r>
              <a:rPr b="0" lang="sr-Latn-RS" sz="2400" spc="-1" strike="noStrike">
                <a:solidFill>
                  <a:srgbClr val="000000"/>
                </a:solidFill>
                <a:latin typeface="Tahoma"/>
                <a:ea typeface="Tahoma"/>
              </a:rPr>
              <a:t>. </a:t>
            </a:r>
            <a:endParaRPr b="0" lang="sr-Latn-RS" sz="2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7" name="TextShape 3"/>
          <p:cNvSpPr txBox="1"/>
          <p:nvPr/>
        </p:nvSpPr>
        <p:spPr>
          <a:xfrm>
            <a:off x="8574840" y="6516720"/>
            <a:ext cx="349920" cy="340920"/>
          </a:xfrm>
          <a:prstGeom prst="rect">
            <a:avLst/>
          </a:prstGeom>
          <a:noFill/>
          <a:ln w="1908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32057977-4CDE-4321-86B3-7465035C26DB}" type="slidenum"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168" name="TextShape 4"/>
          <p:cNvSpPr txBox="1"/>
          <p:nvPr/>
        </p:nvSpPr>
        <p:spPr>
          <a:xfrm>
            <a:off x="935640" y="6489360"/>
            <a:ext cx="49323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808080"/>
                </a:solidFill>
                <a:latin typeface="Tahoma"/>
                <a:ea typeface="Tahoma"/>
              </a:rPr>
              <a:t>HTML i kako do njega</a:t>
            </a:r>
            <a:endParaRPr b="0" lang="hr-HR" sz="1400" spc="-1" strike="noStrike">
              <a:latin typeface="Times New Roman"/>
            </a:endParaRPr>
          </a:p>
        </p:txBody>
      </p:sp>
      <p:pic>
        <p:nvPicPr>
          <p:cNvPr id="169" name="Slika 8" descr=""/>
          <p:cNvPicPr/>
          <p:nvPr/>
        </p:nvPicPr>
        <p:blipFill>
          <a:blip r:embed="rId1"/>
          <a:stretch/>
        </p:blipFill>
        <p:spPr>
          <a:xfrm>
            <a:off x="5142960" y="2364120"/>
            <a:ext cx="4000680" cy="2869920"/>
          </a:xfrm>
          <a:prstGeom prst="rect">
            <a:avLst/>
          </a:prstGeom>
          <a:ln>
            <a:noFill/>
          </a:ln>
        </p:spPr>
      </p:pic>
      <p:sp>
        <p:nvSpPr>
          <p:cNvPr id="170" name="CustomShape 5"/>
          <p:cNvSpPr/>
          <p:nvPr/>
        </p:nvSpPr>
        <p:spPr>
          <a:xfrm>
            <a:off x="795240" y="5626800"/>
            <a:ext cx="834840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2200" spc="-1" strike="noStrike">
                <a:solidFill>
                  <a:srgbClr val="000000"/>
                </a:solidFill>
                <a:latin typeface="Tahoma"/>
                <a:ea typeface="Tahoma"/>
              </a:rPr>
              <a:t>Više internetskih stranica povezanih hipervezama (linkovima) nazivamo </a:t>
            </a:r>
            <a:r>
              <a:rPr b="1" lang="hr-HR" sz="2200" spc="-1" strike="noStrike">
                <a:solidFill>
                  <a:srgbClr val="000000"/>
                </a:solidFill>
                <a:latin typeface="Tahoma"/>
                <a:ea typeface="Tahoma"/>
              </a:rPr>
              <a:t>internetskim sjedištem </a:t>
            </a:r>
            <a:r>
              <a:rPr b="0" lang="hr-HR" sz="2200" spc="-1" strike="noStrike">
                <a:solidFill>
                  <a:srgbClr val="000000"/>
                </a:solidFill>
                <a:latin typeface="Tahoma"/>
                <a:ea typeface="Tahoma"/>
              </a:rPr>
              <a:t>(</a:t>
            </a:r>
            <a:r>
              <a:rPr b="0" i="1" lang="hr-HR" sz="2200" spc="-1" strike="noStrike">
                <a:solidFill>
                  <a:srgbClr val="000000"/>
                </a:solidFill>
                <a:latin typeface="Tahoma"/>
                <a:ea typeface="Tahoma"/>
              </a:rPr>
              <a:t>website</a:t>
            </a:r>
            <a:r>
              <a:rPr b="0" lang="hr-HR" sz="2200" spc="-1" strike="noStrike">
                <a:solidFill>
                  <a:srgbClr val="000000"/>
                </a:solidFill>
                <a:latin typeface="Tahoma"/>
                <a:ea typeface="Tahoma"/>
              </a:rPr>
              <a:t>).</a:t>
            </a:r>
            <a:endParaRPr b="0" lang="hr-H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2200" spc="-1" strike="noStrike">
              <a:latin typeface="Arial"/>
            </a:endParaRPr>
          </a:p>
        </p:txBody>
      </p:sp>
    </p:spTree>
  </p:cSld>
  <p:transition spd="slow">
    <p:split dir="out"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5 PLAVO</Template>
  <TotalTime>108</TotalTime>
  <Application>LibreOffice/6.2.5.2$Windows_X86_64 LibreOffice_project/1ec314fa52f458adc18c4f025c545a4e8b22c159</Application>
  <Words>742</Words>
  <Paragraphs>69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2018-08-10T06:13:01Z</dcterms:created>
  <dc:creator>Daniela</dc:creator>
  <dc:description/>
  <dc:language>hr-HR</dc:language>
  <cp:lastModifiedBy/>
  <dcterms:modified xsi:type="dcterms:W3CDTF">2020-05-11T08:55:17Z</dcterms:modified>
  <cp:revision>32</cp:revision>
  <dc:subject/>
  <dc:title>PowerPoint prezentacija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Prikaz na zaslonu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